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85" r:id="rId7"/>
    <p:sldId id="260" r:id="rId8"/>
    <p:sldId id="286" r:id="rId9"/>
    <p:sldId id="261" r:id="rId10"/>
    <p:sldId id="287" r:id="rId11"/>
    <p:sldId id="262" r:id="rId12"/>
    <p:sldId id="288" r:id="rId13"/>
    <p:sldId id="264" r:id="rId14"/>
    <p:sldId id="263" r:id="rId15"/>
    <p:sldId id="289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314F-7699-4C6E-B7A1-0C6B4F86C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C8E982-8F53-4E43-809C-A74DD527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7B598-8697-4176-AA2C-B7CEEE66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E82E9-1511-4F48-88AC-7EC2EC28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23645-DF52-4F48-B0AD-5F3E19C1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3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C71B3-0161-47CC-80F6-F241BE7A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D3A88A-F88B-48B3-9E0E-9CDBADA2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5A7CC-DFFB-43F7-9A03-0587AB9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25AE7-6ABD-41F6-A44D-29C926BB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6D5C6B-DAD6-4C73-84BE-6B3677DF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6FE453-14CA-4B53-92CD-07FA9CBF2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6809AF-C6C7-4D6F-8277-1735BB86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F19E7-5185-4C65-946B-B2EAA723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A65E2-1B17-4FC0-AC42-997AD053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A65C1-A973-487B-B70F-2741DEDE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B4DDF-2B9A-4BFA-B1AE-DA90F1DE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8B6D2-5E9C-4AB6-AD33-D4C47869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65EA5-731C-4298-8E5D-546BC5EB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24F89-332A-4CAE-84D0-549DA569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82C01-D711-449D-A224-2E4FC58C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6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28CCA-7E11-46AC-B622-1722C82E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D0FF33-2DF6-4E07-8B3B-3260F2E0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924E7-AA82-44AA-9B57-DCC4E142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FC1F9-2CDC-4CCA-988F-FAF69E4E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6849-0FC7-421D-A5DE-EAC59F7B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6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3474-8F88-47A9-B2CC-AD2F678E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D0E42-29EE-4855-B6A8-5AFDAD143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2A18AE-3A95-4D95-8806-76C8C0393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7EC4D-788C-42FB-9021-FBABD67D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6713B-91A7-4AD8-AE72-3665D66C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EAA19-E2E8-4A22-A645-FD2A914B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3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1FD8F-E922-47C7-A2A9-66C67565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D1948-990A-4107-A658-53D8473D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BF479-0A79-464F-B08D-5E623A123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2F045C-493B-4A6B-A583-476311375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5A93A8-61D0-42AB-8C86-1A04D0E1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9079D-3A9A-4E56-9B60-D5071B1E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3992A5-E0A1-43CC-9385-48742598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0956B2-BF99-41BD-996D-D7DC267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918A0-E833-4C72-9397-D907FCEB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B86F6E-9DB5-4A15-B393-B9E9A904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0BA287-17A8-467B-9AA8-A8166CAC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094BED-8D99-4FCC-AC8A-656C729C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7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47E3F1-A227-4723-A301-49EDA08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9E79A-B43B-4699-9C5F-B95F83AA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6E462F-9B5D-4FFE-93F7-075EABDC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03BE7-9C89-4E39-BFB2-50560CFB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25FD3-30F2-4672-A457-B7E6022E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61D19-0B05-4523-BB48-F5019B138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6120B6-507F-4F5E-BF0E-FED29708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12DD68-A644-4BFB-92F9-64B3C5D2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346970-C265-4232-B43A-21F81D75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BB50A-FC69-4E09-BD0E-563C3069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6D1BBE-8A80-4B8E-88B0-00FCAB48C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6F288D-9558-4F33-BB94-8C5E6199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BC8DF-63C7-41EC-8DF6-690A821A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480AE0-FCBA-4F17-BAA2-CEA4F61A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8B305-2680-46DE-ADFC-B1A0AAD1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3309A-55EF-4C4E-BA06-94A2D5FE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3F8AB-987C-4995-A84C-432E271C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CC45B-758A-44A9-AD90-F55344EA3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6D8C-E693-432B-BED3-A8B342B081B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E1644-1129-47AC-8DFC-32853D623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B4567-D959-4A86-9329-3513BB96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AD6E-335F-46D8-A17D-3E9337FB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567D634-3897-4004-9C99-50A7CDEC3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599"/>
          <a:stretch/>
        </p:blipFill>
        <p:spPr bwMode="auto">
          <a:xfrm>
            <a:off x="600075" y="2095500"/>
            <a:ext cx="104774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CE88D-B199-42BC-BE54-E2D2B0A43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3705061" cy="167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C4A1F1-B274-422B-8389-E7812CFC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8" y="81510"/>
            <a:ext cx="3451757" cy="117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60665-FD50-4514-9EFE-C13585BBA694}"/>
              </a:ext>
            </a:extLst>
          </p:cNvPr>
          <p:cNvSpPr txBox="1"/>
          <p:nvPr/>
        </p:nvSpPr>
        <p:spPr>
          <a:xfrm>
            <a:off x="1938420" y="1424285"/>
            <a:ext cx="831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КВИЗ-ВИКТОРИНА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389106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729FFE-00BF-40CB-9FE4-0E7C923DBFBE}"/>
              </a:ext>
            </a:extLst>
          </p:cNvPr>
          <p:cNvSpPr txBox="1"/>
          <p:nvPr/>
        </p:nvSpPr>
        <p:spPr>
          <a:xfrm>
            <a:off x="409574" y="0"/>
            <a:ext cx="9363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 изменения происходили</a:t>
            </a:r>
          </a:p>
        </p:txBody>
      </p:sp>
      <p:pic>
        <p:nvPicPr>
          <p:cNvPr id="23554" name="Picture 2" descr="Picture background">
            <a:extLst>
              <a:ext uri="{FF2B5EF4-FFF2-40B4-BE49-F238E27FC236}">
                <a16:creationId xmlns:a16="http://schemas.microsoft.com/office/drawing/2014/main" id="{FEF55BBE-5018-4FE1-9E17-600EB8339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"/>
          <a:stretch/>
        </p:blipFill>
        <p:spPr bwMode="auto">
          <a:xfrm>
            <a:off x="609600" y="1343026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1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F00E1-326D-47E9-A264-9246F1DE0552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0F0F5-264C-4A45-AD4A-9EC02F63F0BC}"/>
              </a:ext>
            </a:extLst>
          </p:cNvPr>
          <p:cNvSpPr txBox="1"/>
          <p:nvPr/>
        </p:nvSpPr>
        <p:spPr>
          <a:xfrm>
            <a:off x="662070" y="3686176"/>
            <a:ext cx="10120230" cy="297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Д.И. Менделеев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А.С. Попов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К.Э. Циолковский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4EC13-F8BD-4AB0-9D80-9EC47486C398}"/>
              </a:ext>
            </a:extLst>
          </p:cNvPr>
          <p:cNvSpPr txBox="1"/>
          <p:nvPr/>
        </p:nvSpPr>
        <p:spPr>
          <a:xfrm>
            <a:off x="957345" y="1686609"/>
            <a:ext cx="1012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известные личности внесли вклад в развитие СПО в России?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FB58F6F2-72D4-40BF-B3F9-045FFA27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82" y="3971063"/>
            <a:ext cx="2278243" cy="22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5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7DB75-FC08-4088-B5AA-5C9DA2B57A38}"/>
              </a:ext>
            </a:extLst>
          </p:cNvPr>
          <p:cNvSpPr txBox="1"/>
          <p:nvPr/>
        </p:nvSpPr>
        <p:spPr>
          <a:xfrm>
            <a:off x="733425" y="0"/>
            <a:ext cx="8848725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24578" name="Picture 2" descr="Picture background">
            <a:extLst>
              <a:ext uri="{FF2B5EF4-FFF2-40B4-BE49-F238E27FC236}">
                <a16:creationId xmlns:a16="http://schemas.microsoft.com/office/drawing/2014/main" id="{FB9896E1-0D75-4EC8-A97C-85BF3E72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571625"/>
            <a:ext cx="34905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Picture background">
            <a:extLst>
              <a:ext uri="{FF2B5EF4-FFF2-40B4-BE49-F238E27FC236}">
                <a16:creationId xmlns:a16="http://schemas.microsoft.com/office/drawing/2014/main" id="{6447D85D-1DE6-4217-8CC5-3BE0BAA5C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"/>
          <a:stretch/>
        </p:blipFill>
        <p:spPr bwMode="auto">
          <a:xfrm>
            <a:off x="4684714" y="1571625"/>
            <a:ext cx="32686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Picture background">
            <a:extLst>
              <a:ext uri="{FF2B5EF4-FFF2-40B4-BE49-F238E27FC236}">
                <a16:creationId xmlns:a16="http://schemas.microsoft.com/office/drawing/2014/main" id="{F21B9B16-F2B1-4859-AF56-1C21D0E0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90" y="1542023"/>
            <a:ext cx="3268663" cy="49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2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EFD4A-4B31-44A2-826C-CE758EB249CC}"/>
              </a:ext>
            </a:extLst>
          </p:cNvPr>
          <p:cNvSpPr txBox="1"/>
          <p:nvPr/>
        </p:nvSpPr>
        <p:spPr>
          <a:xfrm>
            <a:off x="1776495" y="319385"/>
            <a:ext cx="831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2 РАУНД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6260-3355-448E-B2A2-90F05F07C711}"/>
              </a:ext>
            </a:extLst>
          </p:cNvPr>
          <p:cNvSpPr txBox="1"/>
          <p:nvPr/>
        </p:nvSpPr>
        <p:spPr>
          <a:xfrm>
            <a:off x="1181101" y="1138535"/>
            <a:ext cx="9986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ОСОБЕННОСТИ СПО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8D414F2-29D8-4B33-9FC7-0A03B19B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07" y="3044228"/>
            <a:ext cx="7627185" cy="4004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1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FC8AD-281D-4B64-8145-C09295656CC0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18C1C-7B66-4D59-89A3-456DCF9A1A3B}"/>
              </a:ext>
            </a:extLst>
          </p:cNvPr>
          <p:cNvSpPr txBox="1"/>
          <p:nvPr/>
        </p:nvSpPr>
        <p:spPr>
          <a:xfrm>
            <a:off x="161925" y="2691467"/>
            <a:ext cx="12030075" cy="390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Подготовка высококвалифицированных специалистов для работы в различных отраслях экономики.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Б) Предоставление общего образования.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Подготовка специалистов для научной деятельности.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Г) Подготовка специалистов для работы в сфере искусства и культуры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DD8F2-4AEB-4479-9FA9-A831AD857465}"/>
              </a:ext>
            </a:extLst>
          </p:cNvPr>
          <p:cNvSpPr txBox="1"/>
          <p:nvPr/>
        </p:nvSpPr>
        <p:spPr>
          <a:xfrm>
            <a:off x="252495" y="921782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Какова основная цель среднего профессионального образования (СПО)?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ECFA6FB1-318B-490D-9142-542C4C4CF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334" r="41150" b="50972"/>
          <a:stretch/>
        </p:blipFill>
        <p:spPr bwMode="auto">
          <a:xfrm>
            <a:off x="9610725" y="794206"/>
            <a:ext cx="1962150" cy="17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2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CEBBDD-6A54-4DB9-A501-B1ECBD22903B}"/>
              </a:ext>
            </a:extLst>
          </p:cNvPr>
          <p:cNvSpPr txBox="1"/>
          <p:nvPr/>
        </p:nvSpPr>
        <p:spPr>
          <a:xfrm>
            <a:off x="247650" y="0"/>
            <a:ext cx="10782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Подготовка высококвалифицированных специалистов для работы в различных отраслях экономики.</a:t>
            </a:r>
          </a:p>
        </p:txBody>
      </p:sp>
      <p:pic>
        <p:nvPicPr>
          <p:cNvPr id="25602" name="Picture 2" descr="Picture background">
            <a:extLst>
              <a:ext uri="{FF2B5EF4-FFF2-40B4-BE49-F238E27FC236}">
                <a16:creationId xmlns:a16="http://schemas.microsoft.com/office/drawing/2014/main" id="{6E4775AA-CA80-4EA1-98B8-4444DFE0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438150" y="1598235"/>
            <a:ext cx="7343775" cy="51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7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92AE-FF13-43AD-93BC-FF62E0631C24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B0E0C-5C2B-4459-949D-FDF9B40D52FF}"/>
              </a:ext>
            </a:extLst>
          </p:cNvPr>
          <p:cNvSpPr txBox="1"/>
          <p:nvPr/>
        </p:nvSpPr>
        <p:spPr>
          <a:xfrm>
            <a:off x="1035885" y="446139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типы учебных заведений предлагают программы СПО?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5D52DDBB-9E62-4D14-AB5D-755E050B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334" r="41150" b="50972"/>
          <a:stretch/>
        </p:blipFill>
        <p:spPr bwMode="auto">
          <a:xfrm>
            <a:off x="3971924" y="789711"/>
            <a:ext cx="4010025" cy="36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1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7B6CC-4CE0-4E3F-9E78-2D225D3D57D3}"/>
              </a:ext>
            </a:extLst>
          </p:cNvPr>
          <p:cNvSpPr txBox="1"/>
          <p:nvPr/>
        </p:nvSpPr>
        <p:spPr>
          <a:xfrm>
            <a:off x="2943225" y="466725"/>
            <a:ext cx="10782300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ТЕХНИКУМЫ И КОЛЛЕДЖЫ</a:t>
            </a:r>
          </a:p>
        </p:txBody>
      </p:sp>
      <p:pic>
        <p:nvPicPr>
          <p:cNvPr id="26626" name="Picture 2" descr="Picture background">
            <a:extLst>
              <a:ext uri="{FF2B5EF4-FFF2-40B4-BE49-F238E27FC236}">
                <a16:creationId xmlns:a16="http://schemas.microsoft.com/office/drawing/2014/main" id="{959ADB35-1E8D-4946-AD17-E473C595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5556" r="4199" b="41319"/>
          <a:stretch/>
        </p:blipFill>
        <p:spPr bwMode="auto">
          <a:xfrm>
            <a:off x="221440" y="2514600"/>
            <a:ext cx="11749119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1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D28FD-2F2B-4FF5-BA34-D261F9F3DE72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FE045-3D93-4D19-86FD-7A326B859250}"/>
              </a:ext>
            </a:extLst>
          </p:cNvPr>
          <p:cNvSpPr txBox="1"/>
          <p:nvPr/>
        </p:nvSpPr>
        <p:spPr>
          <a:xfrm>
            <a:off x="919245" y="131814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специальности НЕ доступны для получения в рамках программ СПО?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EE0C4-6987-472C-9D0B-1B3A145C913A}"/>
              </a:ext>
            </a:extLst>
          </p:cNvPr>
          <p:cNvSpPr txBox="1"/>
          <p:nvPr/>
        </p:nvSpPr>
        <p:spPr>
          <a:xfrm>
            <a:off x="571500" y="3308688"/>
            <a:ext cx="8763000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Технические специальности.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Экономические специальности.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Гуманитарные специальности.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Аналитические специальности.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7F89161C-ECC6-404A-8CBF-CC5ABAFB3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334" r="41150" b="50972"/>
          <a:stretch/>
        </p:blipFill>
        <p:spPr bwMode="auto">
          <a:xfrm>
            <a:off x="9772650" y="3689806"/>
            <a:ext cx="1962150" cy="17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0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2F5FBD-70C9-4930-9C10-9729661B3ED8}"/>
              </a:ext>
            </a:extLst>
          </p:cNvPr>
          <p:cNvSpPr txBox="1"/>
          <p:nvPr/>
        </p:nvSpPr>
        <p:spPr>
          <a:xfrm>
            <a:off x="409575" y="282059"/>
            <a:ext cx="1255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Аналитические специальности</a:t>
            </a:r>
            <a:endParaRPr lang="ru-RU" sz="4000" dirty="0"/>
          </a:p>
        </p:txBody>
      </p:sp>
      <p:pic>
        <p:nvPicPr>
          <p:cNvPr id="27650" name="Picture 2" descr="Picture background">
            <a:extLst>
              <a:ext uri="{FF2B5EF4-FFF2-40B4-BE49-F238E27FC236}">
                <a16:creationId xmlns:a16="http://schemas.microsoft.com/office/drawing/2014/main" id="{C9B91834-7982-41CE-ADE4-0C7CB923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85900"/>
            <a:ext cx="9601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4A7BE-E634-44ED-9AED-9524CAA6A392}"/>
              </a:ext>
            </a:extLst>
          </p:cNvPr>
          <p:cNvSpPr txBox="1"/>
          <p:nvPr/>
        </p:nvSpPr>
        <p:spPr>
          <a:xfrm>
            <a:off x="1776495" y="319385"/>
            <a:ext cx="831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1 РАУНД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FDF08-DF5E-4027-B2C2-468AE281E6CA}"/>
              </a:ext>
            </a:extLst>
          </p:cNvPr>
          <p:cNvSpPr txBox="1"/>
          <p:nvPr/>
        </p:nvSpPr>
        <p:spPr>
          <a:xfrm>
            <a:off x="1181101" y="1138535"/>
            <a:ext cx="998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ИСТОРИЯ СПО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78B24A0-AACF-445B-BDD3-589BC44C0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5"/>
          <a:stretch/>
        </p:blipFill>
        <p:spPr bwMode="auto">
          <a:xfrm>
            <a:off x="1466850" y="1933575"/>
            <a:ext cx="9258300" cy="53625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3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A958E-33C0-496D-82A0-CE0A63AE9A37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EFB73-AE4D-4254-A6CF-09035BD5CCFC}"/>
              </a:ext>
            </a:extLst>
          </p:cNvPr>
          <p:cNvSpPr txBox="1"/>
          <p:nvPr/>
        </p:nvSpPr>
        <p:spPr>
          <a:xfrm>
            <a:off x="1035885" y="3661291"/>
            <a:ext cx="10120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Какие формы обучения предусмотрены в системе СПО?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FA8D3280-1E87-4B5B-9975-5409294EE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334" r="41150" b="50972"/>
          <a:stretch/>
        </p:blipFill>
        <p:spPr bwMode="auto">
          <a:xfrm>
            <a:off x="4419599" y="613975"/>
            <a:ext cx="3190876" cy="29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1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76203-A910-4AE3-BF2E-64579C238EC2}"/>
              </a:ext>
            </a:extLst>
          </p:cNvPr>
          <p:cNvSpPr txBox="1"/>
          <p:nvPr/>
        </p:nvSpPr>
        <p:spPr>
          <a:xfrm>
            <a:off x="409575" y="282059"/>
            <a:ext cx="1255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Очная, заочная, дистанционная</a:t>
            </a:r>
            <a:endParaRPr lang="ru-RU" sz="4000" dirty="0"/>
          </a:p>
        </p:txBody>
      </p:sp>
      <p:pic>
        <p:nvPicPr>
          <p:cNvPr id="28674" name="Picture 2" descr="Picture background">
            <a:extLst>
              <a:ext uri="{FF2B5EF4-FFF2-40B4-BE49-F238E27FC236}">
                <a16:creationId xmlns:a16="http://schemas.microsoft.com/office/drawing/2014/main" id="{458A432D-7DB3-4815-988C-796F35EA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63650"/>
            <a:ext cx="7820025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5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07575-35F7-4A40-9010-DB52AA162211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CAC01-06E0-43F5-B8E9-321B87BA3B8E}"/>
              </a:ext>
            </a:extLst>
          </p:cNvPr>
          <p:cNvSpPr txBox="1"/>
          <p:nvPr/>
        </p:nvSpPr>
        <p:spPr>
          <a:xfrm>
            <a:off x="1035885" y="4347091"/>
            <a:ext cx="10120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Назовите главный документ студента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5D4FD90-E58D-42BB-8A78-CD3E826E2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334" r="41150" b="50972"/>
          <a:stretch/>
        </p:blipFill>
        <p:spPr bwMode="auto">
          <a:xfrm>
            <a:off x="3810000" y="97839"/>
            <a:ext cx="4276725" cy="39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65F3B-E682-4790-AFE9-8740B84F4475}"/>
              </a:ext>
            </a:extLst>
          </p:cNvPr>
          <p:cNvSpPr txBox="1"/>
          <p:nvPr/>
        </p:nvSpPr>
        <p:spPr>
          <a:xfrm>
            <a:off x="409575" y="282059"/>
            <a:ext cx="1255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Студенческий билет</a:t>
            </a:r>
            <a:endParaRPr lang="ru-RU" sz="4000" dirty="0"/>
          </a:p>
        </p:txBody>
      </p:sp>
      <p:pic>
        <p:nvPicPr>
          <p:cNvPr id="29698" name="Picture 2" descr="Picture background">
            <a:extLst>
              <a:ext uri="{FF2B5EF4-FFF2-40B4-BE49-F238E27FC236}">
                <a16:creationId xmlns:a16="http://schemas.microsoft.com/office/drawing/2014/main" id="{D2A48F93-0B6D-4144-9202-C402159D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59589"/>
            <a:ext cx="7600950" cy="50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0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0F31E-59C4-4E06-8756-140A47912976}"/>
              </a:ext>
            </a:extLst>
          </p:cNvPr>
          <p:cNvSpPr txBox="1"/>
          <p:nvPr/>
        </p:nvSpPr>
        <p:spPr>
          <a:xfrm>
            <a:off x="1776495" y="319385"/>
            <a:ext cx="831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3 РАУНД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B8334-6A59-4098-BAA6-41B6372D6852}"/>
              </a:ext>
            </a:extLst>
          </p:cNvPr>
          <p:cNvSpPr txBox="1"/>
          <p:nvPr/>
        </p:nvSpPr>
        <p:spPr>
          <a:xfrm>
            <a:off x="1181101" y="1138535"/>
            <a:ext cx="9986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ИНТЕРЕСНЫЕ ФАКТЫ О СПО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F8D22697-BBC8-4235-990D-545431A7B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9"/>
          <a:stretch/>
        </p:blipFill>
        <p:spPr bwMode="auto">
          <a:xfrm>
            <a:off x="2457449" y="3219450"/>
            <a:ext cx="6953250" cy="34194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75E3E-191A-45ED-AD1D-61AFB7968131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4AAD9-87D1-4299-AFB4-556A7F438686}"/>
              </a:ext>
            </a:extLst>
          </p:cNvPr>
          <p:cNvSpPr txBox="1"/>
          <p:nvPr/>
        </p:nvSpPr>
        <p:spPr>
          <a:xfrm>
            <a:off x="919245" y="131814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Какой город считается родиной среднего профессионального образования в России?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59F52-34C5-4BB7-9DBD-3A2A7F67A2E1}"/>
              </a:ext>
            </a:extLst>
          </p:cNvPr>
          <p:cNvSpPr txBox="1"/>
          <p:nvPr/>
        </p:nvSpPr>
        <p:spPr>
          <a:xfrm>
            <a:off x="571500" y="3308688"/>
            <a:ext cx="8763000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Москва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Санкт-Петербург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Казань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Екатеринбург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7599A513-FC6C-4C94-99DB-4FB871CD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54" y="3467545"/>
            <a:ext cx="3270346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0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EF79D-6EFB-4729-B8A0-B53A41A46E69}"/>
              </a:ext>
            </a:extLst>
          </p:cNvPr>
          <p:cNvSpPr txBox="1"/>
          <p:nvPr/>
        </p:nvSpPr>
        <p:spPr>
          <a:xfrm>
            <a:off x="485775" y="91479"/>
            <a:ext cx="6096000" cy="12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Казань</a:t>
            </a:r>
          </a:p>
        </p:txBody>
      </p:sp>
      <p:pic>
        <p:nvPicPr>
          <p:cNvPr id="30722" name="Picture 2" descr="Picture background">
            <a:extLst>
              <a:ext uri="{FF2B5EF4-FFF2-40B4-BE49-F238E27FC236}">
                <a16:creationId xmlns:a16="http://schemas.microsoft.com/office/drawing/2014/main" id="{A174F51A-88E4-463C-8182-A1F9BA7D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1301106"/>
            <a:ext cx="7766050" cy="51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1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7810A-CCE8-455C-B7B6-711AAFC45AAA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269EF-C970-4F0B-91DA-EF6A5CC4AB2A}"/>
              </a:ext>
            </a:extLst>
          </p:cNvPr>
          <p:cNvSpPr txBox="1"/>
          <p:nvPr/>
        </p:nvSpPr>
        <p:spPr>
          <a:xfrm>
            <a:off x="919245" y="131814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Кто из известных личностей получил среднее профессиональное образование?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E43D-24AD-45C8-AB25-CCF3088229CE}"/>
              </a:ext>
            </a:extLst>
          </p:cNvPr>
          <p:cNvSpPr txBox="1"/>
          <p:nvPr/>
        </p:nvSpPr>
        <p:spPr>
          <a:xfrm>
            <a:off x="571500" y="3308688"/>
            <a:ext cx="8763000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Дмитрий Менделеев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Александр Попов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Константин Циолковский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BB25E6FB-1F7E-448E-BBBE-97F315BC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54" y="3467545"/>
            <a:ext cx="3270346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1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12E807-8944-478C-AFB1-BA1AA8631227}"/>
              </a:ext>
            </a:extLst>
          </p:cNvPr>
          <p:cNvSpPr txBox="1"/>
          <p:nvPr/>
        </p:nvSpPr>
        <p:spPr>
          <a:xfrm>
            <a:off x="638175" y="224829"/>
            <a:ext cx="6096000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Александр Попов</a:t>
            </a:r>
          </a:p>
        </p:txBody>
      </p:sp>
      <p:pic>
        <p:nvPicPr>
          <p:cNvPr id="31746" name="Picture 2" descr="Picture background">
            <a:extLst>
              <a:ext uri="{FF2B5EF4-FFF2-40B4-BE49-F238E27FC236}">
                <a16:creationId xmlns:a16="http://schemas.microsoft.com/office/drawing/2014/main" id="{047D377E-93FD-42DF-B552-9C9FE49F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92225"/>
            <a:ext cx="7762875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5E318-C711-4AC4-BB2D-DFBAAEB54CEF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3CBD1-FB04-4B22-9557-217441CAD370}"/>
              </a:ext>
            </a:extLst>
          </p:cNvPr>
          <p:cNvSpPr txBox="1"/>
          <p:nvPr/>
        </p:nvSpPr>
        <p:spPr>
          <a:xfrm>
            <a:off x="919245" y="1318141"/>
            <a:ext cx="1012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В каком году был открыт первый техникум в России?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EC2AF-0848-41E0-ACCD-EA1877342B14}"/>
              </a:ext>
            </a:extLst>
          </p:cNvPr>
          <p:cNvSpPr txBox="1"/>
          <p:nvPr/>
        </p:nvSpPr>
        <p:spPr>
          <a:xfrm>
            <a:off x="571500" y="3308688"/>
            <a:ext cx="8763000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1880 год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1905 год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1920 год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1945 год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608FCC82-7FDC-4DC6-82D9-C7DD2D61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54" y="3467545"/>
            <a:ext cx="3270346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9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35E87-0B58-4962-A0CB-A650CF352792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7129E-1943-480B-8C37-787ECE8C250E}"/>
              </a:ext>
            </a:extLst>
          </p:cNvPr>
          <p:cNvSpPr txBox="1"/>
          <p:nvPr/>
        </p:nvSpPr>
        <p:spPr>
          <a:xfrm>
            <a:off x="604920" y="3123603"/>
            <a:ext cx="10120230" cy="297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В конце XIX века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В начале XX века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После Октябрьской революции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 послевоенные годы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ED9C7-07E1-4884-9B97-D445CE5E0108}"/>
              </a:ext>
            </a:extLst>
          </p:cNvPr>
          <p:cNvSpPr txBox="1"/>
          <p:nvPr/>
        </p:nvSpPr>
        <p:spPr>
          <a:xfrm>
            <a:off x="928770" y="1153209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Когда в России началось развитие системы среднего профессионального образования?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6C0366F8-DE3E-4296-8D44-EC8A7B54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466416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C158AA-F846-45E3-9EC3-34DC7795C7CA}"/>
              </a:ext>
            </a:extLst>
          </p:cNvPr>
          <p:cNvSpPr txBox="1"/>
          <p:nvPr/>
        </p:nvSpPr>
        <p:spPr>
          <a:xfrm>
            <a:off x="790575" y="234354"/>
            <a:ext cx="6096000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1880 год</a:t>
            </a:r>
          </a:p>
        </p:txBody>
      </p:sp>
      <p:pic>
        <p:nvPicPr>
          <p:cNvPr id="32770" name="Picture 2" descr="Picture background">
            <a:extLst>
              <a:ext uri="{FF2B5EF4-FFF2-40B4-BE49-F238E27FC236}">
                <a16:creationId xmlns:a16="http://schemas.microsoft.com/office/drawing/2014/main" id="{7B185244-9C5B-4F30-B07D-A668698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299977"/>
            <a:ext cx="7845425" cy="51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7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574DE-86C8-4D1C-BF34-46402B0A6D0E}"/>
              </a:ext>
            </a:extLst>
          </p:cNvPr>
          <p:cNvSpPr txBox="1"/>
          <p:nvPr/>
        </p:nvSpPr>
        <p:spPr>
          <a:xfrm>
            <a:off x="195345" y="11037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9D435-4C6E-4CC1-BA02-B566F719E700}"/>
              </a:ext>
            </a:extLst>
          </p:cNvPr>
          <p:cNvSpPr txBox="1"/>
          <p:nvPr/>
        </p:nvSpPr>
        <p:spPr>
          <a:xfrm>
            <a:off x="133350" y="884249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Какая специальность была самой популярной среди студентов СПО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 в начале XX века?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8DDA4-466B-43EE-A7FF-49995050A164}"/>
              </a:ext>
            </a:extLst>
          </p:cNvPr>
          <p:cNvSpPr txBox="1"/>
          <p:nvPr/>
        </p:nvSpPr>
        <p:spPr>
          <a:xfrm>
            <a:off x="571499" y="3308688"/>
            <a:ext cx="10772775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Инженерно-технические специальности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Медицинские специальности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Педагогические специальности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Сельскохозяйственные специальности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8BC89F61-0EB0-445C-8078-37378F8E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94" y="1426814"/>
            <a:ext cx="2468356" cy="20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7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E32185-242F-43B5-A91B-1449A31F3D70}"/>
              </a:ext>
            </a:extLst>
          </p:cNvPr>
          <p:cNvSpPr txBox="1"/>
          <p:nvPr/>
        </p:nvSpPr>
        <p:spPr>
          <a:xfrm>
            <a:off x="409574" y="110529"/>
            <a:ext cx="11420476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Педагогические специальности</a:t>
            </a:r>
          </a:p>
        </p:txBody>
      </p:sp>
      <p:pic>
        <p:nvPicPr>
          <p:cNvPr id="33794" name="Picture 2" descr="Picture background">
            <a:extLst>
              <a:ext uri="{FF2B5EF4-FFF2-40B4-BE49-F238E27FC236}">
                <a16:creationId xmlns:a16="http://schemas.microsoft.com/office/drawing/2014/main" id="{02A002B9-B9F7-47F5-8C20-9A31FED8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84113"/>
            <a:ext cx="7877175" cy="51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2820-0C0F-4989-8DE5-12E401EA9CF7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45B23-46C2-4528-8841-386AA3D11E7E}"/>
              </a:ext>
            </a:extLst>
          </p:cNvPr>
          <p:cNvSpPr txBox="1"/>
          <p:nvPr/>
        </p:nvSpPr>
        <p:spPr>
          <a:xfrm>
            <a:off x="919245" y="131814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известные личности внесли вклад в развитие СПО в России и за рубежом?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737C4-14CB-4A6B-B8F0-F6D229C8CF17}"/>
              </a:ext>
            </a:extLst>
          </p:cNvPr>
          <p:cNvSpPr txBox="1"/>
          <p:nvPr/>
        </p:nvSpPr>
        <p:spPr>
          <a:xfrm>
            <a:off x="571499" y="3308688"/>
            <a:ext cx="10772775" cy="297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Генри Форд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Альберт Эйнштейн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Стив Джобс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6458C747-D398-49FE-8BFD-DFAB7A05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54" y="3467545"/>
            <a:ext cx="3270346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88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5470C-AB32-488B-A6C1-2AF96B8DADBC}"/>
              </a:ext>
            </a:extLst>
          </p:cNvPr>
          <p:cNvSpPr txBox="1"/>
          <p:nvPr/>
        </p:nvSpPr>
        <p:spPr>
          <a:xfrm>
            <a:off x="590550" y="272454"/>
            <a:ext cx="9039225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34818" name="Picture 2" descr="Picture background">
            <a:extLst>
              <a:ext uri="{FF2B5EF4-FFF2-40B4-BE49-F238E27FC236}">
                <a16:creationId xmlns:a16="http://schemas.microsoft.com/office/drawing/2014/main" id="{C36445D7-945E-47C6-97D8-B11E73BE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53357"/>
            <a:ext cx="4228961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Picture background">
            <a:extLst>
              <a:ext uri="{FF2B5EF4-FFF2-40B4-BE49-F238E27FC236}">
                <a16:creationId xmlns:a16="http://schemas.microsoft.com/office/drawing/2014/main" id="{319F2682-7951-4298-9FE9-F80894498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21250"/>
          <a:stretch/>
        </p:blipFill>
        <p:spPr bwMode="auto">
          <a:xfrm>
            <a:off x="4280624" y="1953357"/>
            <a:ext cx="3630751" cy="45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Picture background">
            <a:extLst>
              <a:ext uri="{FF2B5EF4-FFF2-40B4-BE49-F238E27FC236}">
                <a16:creationId xmlns:a16="http://schemas.microsoft.com/office/drawing/2014/main" id="{DB5F6E41-136D-4E03-ABF9-24632EE12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4" t="3972" r="29293" b="6944"/>
          <a:stretch/>
        </p:blipFill>
        <p:spPr bwMode="auto">
          <a:xfrm>
            <a:off x="8020049" y="1953357"/>
            <a:ext cx="3343275" cy="45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5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CAEC1-13BF-4394-BE78-42D85011C0CF}"/>
              </a:ext>
            </a:extLst>
          </p:cNvPr>
          <p:cNvSpPr txBox="1"/>
          <p:nvPr/>
        </p:nvSpPr>
        <p:spPr>
          <a:xfrm>
            <a:off x="662069" y="0"/>
            <a:ext cx="1152993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После Октябрьской революции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E0E7DD9-9E23-466D-BA7F-34C1B41A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1162049"/>
            <a:ext cx="8124825" cy="53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9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729A1-1236-419C-B639-221344603DE8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19933-59ED-455F-AD57-F173F7A1052C}"/>
              </a:ext>
            </a:extLst>
          </p:cNvPr>
          <p:cNvSpPr txBox="1"/>
          <p:nvPr/>
        </p:nvSpPr>
        <p:spPr>
          <a:xfrm>
            <a:off x="195345" y="2666945"/>
            <a:ext cx="6472155" cy="261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Индустриализация страны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Необходимость подготовки квалифицированных рабочих кадров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F5AF4-B6FB-43C6-8FBE-6D0B259795E3}"/>
              </a:ext>
            </a:extLst>
          </p:cNvPr>
          <p:cNvSpPr txBox="1"/>
          <p:nvPr/>
        </p:nvSpPr>
        <p:spPr>
          <a:xfrm>
            <a:off x="1035885" y="1051441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факторы способствовали возникновению и развитию СПО в России?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E3797-9FDC-4043-B784-1547521FB629}"/>
              </a:ext>
            </a:extLst>
          </p:cNvPr>
          <p:cNvSpPr txBox="1"/>
          <p:nvPr/>
        </p:nvSpPr>
        <p:spPr>
          <a:xfrm>
            <a:off x="195345" y="5277660"/>
            <a:ext cx="6096000" cy="1318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Развитие науки и техники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C088D572-EDE5-48B7-896B-41416B0F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57" y="3048305"/>
            <a:ext cx="3547408" cy="35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1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D4CD6B-7E65-48DF-B2D0-A7292638C363}"/>
              </a:ext>
            </a:extLst>
          </p:cNvPr>
          <p:cNvSpPr txBox="1"/>
          <p:nvPr/>
        </p:nvSpPr>
        <p:spPr>
          <a:xfrm>
            <a:off x="514350" y="120054"/>
            <a:ext cx="8839200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22A509E1-2556-474E-BE3C-B284920B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1288123"/>
            <a:ext cx="8229600" cy="51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9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13363-5D12-4F9C-9724-A5AB72858215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9F470-BBE7-496C-B2EE-91CF7BC79E11}"/>
              </a:ext>
            </a:extLst>
          </p:cNvPr>
          <p:cNvSpPr txBox="1"/>
          <p:nvPr/>
        </p:nvSpPr>
        <p:spPr>
          <a:xfrm>
            <a:off x="662070" y="3686176"/>
            <a:ext cx="10120230" cy="297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Техникумы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Колледжи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Профессиональные училища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431D0-1462-4D13-A92B-45BD3EC7D376}"/>
              </a:ext>
            </a:extLst>
          </p:cNvPr>
          <p:cNvSpPr txBox="1"/>
          <p:nvPr/>
        </p:nvSpPr>
        <p:spPr>
          <a:xfrm>
            <a:off x="957345" y="1377852"/>
            <a:ext cx="10120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Какие первые учебные заведения среднего профессионального образования были открыты в России?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FBC12DC-D547-4BC9-923C-8B7C29BA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86" y="3351787"/>
            <a:ext cx="3215403" cy="32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3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2C42F-DA48-4549-B28E-9F1108351A00}"/>
              </a:ext>
            </a:extLst>
          </p:cNvPr>
          <p:cNvSpPr txBox="1"/>
          <p:nvPr/>
        </p:nvSpPr>
        <p:spPr>
          <a:xfrm>
            <a:off x="552449" y="129579"/>
            <a:ext cx="10391775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Профессиональные училища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23B7BB92-EBE5-4874-9AB1-B199BD0E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065656"/>
            <a:ext cx="8353425" cy="55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2CCE1-BEA7-4BB4-A1D5-0CCF050A1643}"/>
              </a:ext>
            </a:extLst>
          </p:cNvPr>
          <p:cNvSpPr txBox="1"/>
          <p:nvPr/>
        </p:nvSpPr>
        <p:spPr>
          <a:xfrm>
            <a:off x="471570" y="290810"/>
            <a:ext cx="83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CB621-2371-4CE4-92D5-383A3A9CBF2F}"/>
              </a:ext>
            </a:extLst>
          </p:cNvPr>
          <p:cNvSpPr txBox="1"/>
          <p:nvPr/>
        </p:nvSpPr>
        <p:spPr>
          <a:xfrm>
            <a:off x="557295" y="2962276"/>
            <a:ext cx="10120230" cy="37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A) Расширялись программы обучения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Б) Углублялись специализации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В) Вводились новые дисциплины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Г) Все вышеперечисленные изменения происходили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6589C-F469-465B-B022-E144B716E864}"/>
              </a:ext>
            </a:extLst>
          </p:cNvPr>
          <p:cNvSpPr txBox="1"/>
          <p:nvPr/>
        </p:nvSpPr>
        <p:spPr>
          <a:xfrm>
            <a:off x="843045" y="1072545"/>
            <a:ext cx="1012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Как менялась структура и содержание программ СПО в России на протяжении истории?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C6971C80-8DA6-4FF6-802D-DFC8B2CF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57" y="3193519"/>
            <a:ext cx="2278243" cy="22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6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501</Words>
  <Application>Microsoft Office PowerPoint</Application>
  <PresentationFormat>Широкоэкранный</PresentationFormat>
  <Paragraphs>101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2024-10-01T07:15:50Z</dcterms:created>
  <dcterms:modified xsi:type="dcterms:W3CDTF">2024-10-01T10:30:57Z</dcterms:modified>
</cp:coreProperties>
</file>