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98" r:id="rId5"/>
    <p:sldId id="259" r:id="rId6"/>
    <p:sldId id="299" r:id="rId7"/>
    <p:sldId id="260" r:id="rId8"/>
    <p:sldId id="300" r:id="rId9"/>
    <p:sldId id="261" r:id="rId10"/>
    <p:sldId id="301" r:id="rId11"/>
    <p:sldId id="262" r:id="rId12"/>
    <p:sldId id="302" r:id="rId13"/>
    <p:sldId id="263" r:id="rId14"/>
    <p:sldId id="303" r:id="rId15"/>
    <p:sldId id="264" r:id="rId16"/>
    <p:sldId id="304" r:id="rId17"/>
    <p:sldId id="265" r:id="rId18"/>
    <p:sldId id="266" r:id="rId19"/>
    <p:sldId id="305" r:id="rId20"/>
    <p:sldId id="267" r:id="rId21"/>
    <p:sldId id="306" r:id="rId22"/>
    <p:sldId id="268" r:id="rId23"/>
    <p:sldId id="307" r:id="rId24"/>
    <p:sldId id="270" r:id="rId25"/>
    <p:sldId id="308" r:id="rId26"/>
    <p:sldId id="271" r:id="rId27"/>
    <p:sldId id="309" r:id="rId28"/>
    <p:sldId id="272" r:id="rId29"/>
    <p:sldId id="27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CFDA8-4158-4883-9996-CEC22CA6BDF2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1B841-364B-4682-922A-160F90524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0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1B841-364B-4682-922A-160F90524DE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01E9DBF-4333-46E9-8C30-3F06BC7C806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571324-ED3A-4700-B55B-A6EDD499129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23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DBF-4333-46E9-8C30-3F06BC7C806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324-ED3A-4700-B55B-A6EDD499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9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DBF-4333-46E9-8C30-3F06BC7C806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324-ED3A-4700-B55B-A6EDD499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9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DBF-4333-46E9-8C30-3F06BC7C806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324-ED3A-4700-B55B-A6EDD499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8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1E9DBF-4333-46E9-8C30-3F06BC7C806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571324-ED3A-4700-B55B-A6EDD49912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58890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DBF-4333-46E9-8C30-3F06BC7C806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324-ED3A-4700-B55B-A6EDD499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1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DBF-4333-46E9-8C30-3F06BC7C806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324-ED3A-4700-B55B-A6EDD499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9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DBF-4333-46E9-8C30-3F06BC7C806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324-ED3A-4700-B55B-A6EDD499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4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DBF-4333-46E9-8C30-3F06BC7C806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71324-ED3A-4700-B55B-A6EDD499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17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1E9DBF-4333-46E9-8C30-3F06BC7C806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571324-ED3A-4700-B55B-A6EDD49912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17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1E9DBF-4333-46E9-8C30-3F06BC7C806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571324-ED3A-4700-B55B-A6EDD49912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251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01E9DBF-4333-46E9-8C30-3F06BC7C806F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A571324-ED3A-4700-B55B-A6EDD49912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62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E60A6-24E9-4288-9E8D-A09DBA8D61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E8AEA7-2C77-4A9C-8DEF-3F9541F5C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FFF2785-C100-4F87-A8E0-555DBDEAE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5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1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50621-E2B1-4149-A480-E3FD9DCB2F59}"/>
              </a:ext>
            </a:extLst>
          </p:cNvPr>
          <p:cNvSpPr txBox="1">
            <a:spLocks/>
          </p:cNvSpPr>
          <p:nvPr/>
        </p:nvSpPr>
        <p:spPr>
          <a:xfrm>
            <a:off x="1524000" y="48006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4000" b="1" dirty="0"/>
              <a:t>Б) Дубай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8B813-B50B-47B7-9299-414B712F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2050"/>
            <a:ext cx="90011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33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D9ADC5E-4864-4D04-A7B3-30AA7ED9B156}"/>
              </a:ext>
            </a:extLst>
          </p:cNvPr>
          <p:cNvSpPr txBox="1">
            <a:spLocks/>
          </p:cNvSpPr>
          <p:nvPr/>
        </p:nvSpPr>
        <p:spPr>
          <a:xfrm>
            <a:off x="1152525" y="7239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  <a:t>Где находится это знаменитое каменное сооружение?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C743FD-A114-4A50-9FF7-A3470B071D3D}"/>
              </a:ext>
            </a:extLst>
          </p:cNvPr>
          <p:cNvSpPr txBox="1">
            <a:spLocks/>
          </p:cNvSpPr>
          <p:nvPr/>
        </p:nvSpPr>
        <p:spPr>
          <a:xfrm>
            <a:off x="857250" y="9525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Вопрос 5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E572323-C880-41E3-8456-7784274916A4}"/>
              </a:ext>
            </a:extLst>
          </p:cNvPr>
          <p:cNvSpPr txBox="1">
            <a:spLocks/>
          </p:cNvSpPr>
          <p:nvPr/>
        </p:nvSpPr>
        <p:spPr>
          <a:xfrm>
            <a:off x="857250" y="5591175"/>
            <a:ext cx="1094422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4000" b="1" dirty="0"/>
              <a:t>А) Мексика  Б) Туркменистан В) Великобритания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CE08C1B-D287-4A18-8A0B-E13B692F5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0"/>
          <a:stretch/>
        </p:blipFill>
        <p:spPr bwMode="auto">
          <a:xfrm>
            <a:off x="1522413" y="1925112"/>
            <a:ext cx="9317037" cy="39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5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27E5B-F43F-4EA2-A10E-E7CE0B1535BD}"/>
              </a:ext>
            </a:extLst>
          </p:cNvPr>
          <p:cNvSpPr txBox="1">
            <a:spLocks/>
          </p:cNvSpPr>
          <p:nvPr/>
        </p:nvSpPr>
        <p:spPr>
          <a:xfrm>
            <a:off x="1141413" y="4924425"/>
            <a:ext cx="1094422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4000" b="1" dirty="0"/>
              <a:t>В) Великобритания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FF3C0BD0-AB30-4EB0-B709-8B3826B45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0"/>
          <a:stretch/>
        </p:blipFill>
        <p:spPr bwMode="auto">
          <a:xfrm>
            <a:off x="1141413" y="972612"/>
            <a:ext cx="9317037" cy="395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0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6A2EBB2-7995-4AAB-8501-90480A6FEEB1}"/>
              </a:ext>
            </a:extLst>
          </p:cNvPr>
          <p:cNvSpPr txBox="1">
            <a:spLocks/>
          </p:cNvSpPr>
          <p:nvPr/>
        </p:nvSpPr>
        <p:spPr>
          <a:xfrm>
            <a:off x="1152525" y="7239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  <a:t>На каком метрике находится это знаменитое сооружение?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C81F944-9A1D-4807-8EE2-E0972D14A621}"/>
              </a:ext>
            </a:extLst>
          </p:cNvPr>
          <p:cNvSpPr txBox="1">
            <a:spLocks/>
          </p:cNvSpPr>
          <p:nvPr/>
        </p:nvSpPr>
        <p:spPr>
          <a:xfrm>
            <a:off x="857250" y="9525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Вопрос 6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455DE5FF-7102-4C2D-AB08-21202270F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9"/>
          <a:stretch/>
        </p:blipFill>
        <p:spPr bwMode="auto">
          <a:xfrm>
            <a:off x="1847850" y="1950610"/>
            <a:ext cx="8105775" cy="45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4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B5BBB03C-223F-41FA-9522-3C3BD389D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9"/>
          <a:stretch/>
        </p:blipFill>
        <p:spPr bwMode="auto">
          <a:xfrm>
            <a:off x="1847850" y="1950610"/>
            <a:ext cx="8105775" cy="45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98732F5-2229-4401-B691-4D2CCA158034}"/>
              </a:ext>
            </a:extLst>
          </p:cNvPr>
          <p:cNvSpPr txBox="1">
            <a:spLocks/>
          </p:cNvSpPr>
          <p:nvPr/>
        </p:nvSpPr>
        <p:spPr>
          <a:xfrm>
            <a:off x="1295400" y="46471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  <a:t>Австралия</a:t>
            </a:r>
          </a:p>
        </p:txBody>
      </p:sp>
    </p:spTree>
    <p:extLst>
      <p:ext uri="{BB962C8B-B14F-4D97-AF65-F5344CB8AC3E}">
        <p14:creationId xmlns:p14="http://schemas.microsoft.com/office/powerpoint/2010/main" val="103464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AB8D725-9D8C-4D63-8237-D7F78B6804A6}"/>
              </a:ext>
            </a:extLst>
          </p:cNvPr>
          <p:cNvSpPr txBox="1">
            <a:spLocks/>
          </p:cNvSpPr>
          <p:nvPr/>
        </p:nvSpPr>
        <p:spPr>
          <a:xfrm>
            <a:off x="7253287" y="2533650"/>
            <a:ext cx="538162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  <a:t>А) Йемен</a:t>
            </a:r>
            <a:b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</a:br>
            <a: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  <a:t>Б) Иордания</a:t>
            </a:r>
            <a:b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</a:br>
            <a: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  <a:t>В) Саудовская Аравия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737AFF-02F5-4705-ABB2-E32B23D7450D}"/>
              </a:ext>
            </a:extLst>
          </p:cNvPr>
          <p:cNvSpPr txBox="1">
            <a:spLocks/>
          </p:cNvSpPr>
          <p:nvPr/>
        </p:nvSpPr>
        <p:spPr>
          <a:xfrm>
            <a:off x="857250" y="9525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Вопрос 7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B27D1A6B-C692-4586-B742-21FC49AB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2343150"/>
            <a:ext cx="6467475" cy="4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5212D22-4E1E-4A49-8E1F-39BF6A71A6B0}"/>
              </a:ext>
            </a:extLst>
          </p:cNvPr>
          <p:cNvSpPr txBox="1">
            <a:spLocks/>
          </p:cNvSpPr>
          <p:nvPr/>
        </p:nvSpPr>
        <p:spPr>
          <a:xfrm>
            <a:off x="1447800" y="752475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  <a:t>В каком государстве находится знаменитый, высеченный город в скале?</a:t>
            </a:r>
          </a:p>
        </p:txBody>
      </p:sp>
    </p:spTree>
    <p:extLst>
      <p:ext uri="{BB962C8B-B14F-4D97-AF65-F5344CB8AC3E}">
        <p14:creationId xmlns:p14="http://schemas.microsoft.com/office/powerpoint/2010/main" val="87701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EAACF-537F-411B-B947-0BBB86C4BBDA}"/>
              </a:ext>
            </a:extLst>
          </p:cNvPr>
          <p:cNvSpPr txBox="1">
            <a:spLocks/>
          </p:cNvSpPr>
          <p:nvPr/>
        </p:nvSpPr>
        <p:spPr>
          <a:xfrm>
            <a:off x="7386637" y="1510833"/>
            <a:ext cx="538162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b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</a:br>
            <a: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  <a:t>Б) Иордания</a:t>
            </a:r>
            <a:b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</a:br>
            <a:endParaRPr lang="ru-RU" sz="4000" b="1" i="0" dirty="0">
              <a:solidFill>
                <a:srgbClr val="222222"/>
              </a:solidFill>
              <a:effectLst/>
              <a:latin typeface="GraphikCy"/>
            </a:endParaRP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694B97DD-9BE5-4787-805B-23CCB0A1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1320333"/>
            <a:ext cx="6467475" cy="4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9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5B91EA-20E2-4A51-AC95-1CE4A8F13651}"/>
              </a:ext>
            </a:extLst>
          </p:cNvPr>
          <p:cNvSpPr txBox="1">
            <a:spLocks/>
          </p:cNvSpPr>
          <p:nvPr/>
        </p:nvSpPr>
        <p:spPr>
          <a:xfrm>
            <a:off x="-1276350" y="1047750"/>
            <a:ext cx="11544300" cy="2981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600" b="1" dirty="0"/>
              <a:t>2 ТУР</a:t>
            </a:r>
            <a:br>
              <a:rPr lang="ru-RU" sz="9600" b="1" dirty="0"/>
            </a:br>
            <a:r>
              <a:rPr lang="ru-RU" sz="9600" b="1" dirty="0"/>
              <a:t>Я - ТУРИСТ</a:t>
            </a: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DCAFF979-C37F-4A38-8E47-E63487245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52400"/>
            <a:ext cx="8763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4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F4C9732-FDB0-4E4D-92DC-F7366F4334B9}"/>
              </a:ext>
            </a:extLst>
          </p:cNvPr>
          <p:cNvSpPr txBox="1">
            <a:spLocks/>
          </p:cNvSpPr>
          <p:nvPr/>
        </p:nvSpPr>
        <p:spPr>
          <a:xfrm>
            <a:off x="895350" y="0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Вопрос 1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8B3776-4EAD-4AF7-8185-D98E6F11440C}"/>
              </a:ext>
            </a:extLst>
          </p:cNvPr>
          <p:cNvSpPr txBox="1">
            <a:spLocks/>
          </p:cNvSpPr>
          <p:nvPr/>
        </p:nvSpPr>
        <p:spPr>
          <a:xfrm>
            <a:off x="2228850" y="24384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0" dirty="0">
                <a:solidFill>
                  <a:srgbClr val="222222"/>
                </a:solidFill>
                <a:effectLst/>
                <a:latin typeface="GraphikCy"/>
              </a:rPr>
              <a:t>Он в походе очень нужен,</a:t>
            </a:r>
          </a:p>
          <a:p>
            <a:r>
              <a:rPr lang="ru-RU" sz="5400" b="1" i="0" dirty="0">
                <a:solidFill>
                  <a:srgbClr val="222222"/>
                </a:solidFill>
                <a:effectLst/>
                <a:latin typeface="GraphikCy"/>
              </a:rPr>
              <a:t>Он с кострами очень дружен.</a:t>
            </a:r>
          </a:p>
          <a:p>
            <a:r>
              <a:rPr lang="ru-RU" sz="5400" b="1" i="0" dirty="0">
                <a:solidFill>
                  <a:srgbClr val="222222"/>
                </a:solidFill>
                <a:effectLst/>
                <a:latin typeface="GraphikCy"/>
              </a:rPr>
              <a:t>Можно в нем уху сварить,</a:t>
            </a:r>
          </a:p>
          <a:p>
            <a:r>
              <a:rPr lang="ru-RU" sz="5400" b="1" i="0" dirty="0">
                <a:solidFill>
                  <a:srgbClr val="222222"/>
                </a:solidFill>
                <a:effectLst/>
                <a:latin typeface="GraphikCy"/>
              </a:rPr>
              <a:t>Чай и кофе вскипятить.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2530904F-73B6-486B-BEC3-152B455C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313" l="10000" r="90000">
                        <a14:foregroundMark x1="44583" y1="70417" x2="37500" y2="77917"/>
                        <a14:foregroundMark x1="37500" y1="77917" x2="39271" y2="85521"/>
                        <a14:foregroundMark x1="39271" y1="85521" x2="49583" y2="90313"/>
                        <a14:foregroundMark x1="49583" y1="90313" x2="56250" y2="82604"/>
                        <a14:foregroundMark x1="56250" y1="82604" x2="52500" y2="71458"/>
                        <a14:foregroundMark x1="52500" y1="71458" x2="44479" y2="70208"/>
                        <a14:foregroundMark x1="44479" y1="70208" x2="43438" y2="7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71438"/>
            <a:ext cx="2933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17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0E1DEDB3-F244-4E87-A0FB-0EC809DB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215179"/>
            <a:ext cx="7331075" cy="52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302E840-17E1-434B-8CE3-2638CB3C0AE0}"/>
              </a:ext>
            </a:extLst>
          </p:cNvPr>
          <p:cNvSpPr txBox="1">
            <a:spLocks/>
          </p:cNvSpPr>
          <p:nvPr/>
        </p:nvSpPr>
        <p:spPr>
          <a:xfrm>
            <a:off x="1009650" y="371475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Котелок</a:t>
            </a:r>
          </a:p>
        </p:txBody>
      </p:sp>
    </p:spTree>
    <p:extLst>
      <p:ext uri="{BB962C8B-B14F-4D97-AF65-F5344CB8AC3E}">
        <p14:creationId xmlns:p14="http://schemas.microsoft.com/office/powerpoint/2010/main" val="181577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907D-2A87-4624-A91B-A7B0FA87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47675"/>
            <a:ext cx="11544300" cy="2981325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/>
              <a:t>1 ТУР</a:t>
            </a:r>
            <a:br>
              <a:rPr lang="ru-RU" sz="9600" b="1" dirty="0"/>
            </a:br>
            <a:r>
              <a:rPr lang="ru-RU" sz="9600" b="1" dirty="0"/>
              <a:t>О СТРАНАХ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0475E7-E89D-4869-9DB1-40C9729A4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30" y="3030860"/>
            <a:ext cx="6683839" cy="38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5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8CF3F4F-29A0-439D-95C2-CDEFB3659B99}"/>
              </a:ext>
            </a:extLst>
          </p:cNvPr>
          <p:cNvSpPr txBox="1">
            <a:spLocks/>
          </p:cNvSpPr>
          <p:nvPr/>
        </p:nvSpPr>
        <p:spPr>
          <a:xfrm>
            <a:off x="895350" y="0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Вопрос 2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48DB16B-7CB3-495E-BBD2-EB68E2028F0E}"/>
              </a:ext>
            </a:extLst>
          </p:cNvPr>
          <p:cNvSpPr txBox="1">
            <a:spLocks/>
          </p:cNvSpPr>
          <p:nvPr/>
        </p:nvSpPr>
        <p:spPr>
          <a:xfrm>
            <a:off x="1028700" y="885825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i="0" dirty="0">
                <a:solidFill>
                  <a:srgbClr val="222222"/>
                </a:solidFill>
                <a:effectLst/>
                <a:latin typeface="GraphikCy"/>
              </a:rPr>
              <a:t>Определите место в рюкзаке для сыпучих продуктов в рюкзаке.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549140A-923D-44DB-92CD-148181AEAD61}"/>
              </a:ext>
            </a:extLst>
          </p:cNvPr>
          <p:cNvSpPr txBox="1">
            <a:spLocks/>
          </p:cNvSpPr>
          <p:nvPr/>
        </p:nvSpPr>
        <p:spPr>
          <a:xfrm>
            <a:off x="1295400" y="36576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  <a:t>А) В верхней части</a:t>
            </a:r>
          </a:p>
          <a:p>
            <a:pPr>
              <a:lnSpc>
                <a:spcPct val="150000"/>
              </a:lnSpc>
            </a:pPr>
            <a: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  <a:t>Б) В нижней части</a:t>
            </a:r>
          </a:p>
          <a:p>
            <a:pPr>
              <a:lnSpc>
                <a:spcPct val="150000"/>
              </a:lnSpc>
            </a:pPr>
            <a: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  <a:t>В) В средней части</a:t>
            </a: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761335BF-5933-4958-9CFA-8F7C7F3E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313" l="10000" r="90000">
                        <a14:foregroundMark x1="44583" y1="70417" x2="37500" y2="77917"/>
                        <a14:foregroundMark x1="37500" y1="77917" x2="39271" y2="85521"/>
                        <a14:foregroundMark x1="39271" y1="85521" x2="49583" y2="90313"/>
                        <a14:foregroundMark x1="49583" y1="90313" x2="56250" y2="82604"/>
                        <a14:foregroundMark x1="56250" y1="82604" x2="52500" y2="71458"/>
                        <a14:foregroundMark x1="52500" y1="71458" x2="44479" y2="70208"/>
                        <a14:foregroundMark x1="44479" y1="70208" x2="43438" y2="7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3657600"/>
            <a:ext cx="2933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28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E516A04-DAF7-4813-B0C7-6FD7B52E8EBE}"/>
              </a:ext>
            </a:extLst>
          </p:cNvPr>
          <p:cNvSpPr txBox="1">
            <a:spLocks/>
          </p:cNvSpPr>
          <p:nvPr/>
        </p:nvSpPr>
        <p:spPr>
          <a:xfrm>
            <a:off x="1009650" y="371475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А) в верхней части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EF6D37B6-03C2-4FE4-84F6-29BB3AF4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085850"/>
            <a:ext cx="7004050" cy="56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44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CA4B39B-B79F-4781-9395-D04573C89C1E}"/>
              </a:ext>
            </a:extLst>
          </p:cNvPr>
          <p:cNvSpPr txBox="1">
            <a:spLocks/>
          </p:cNvSpPr>
          <p:nvPr/>
        </p:nvSpPr>
        <p:spPr>
          <a:xfrm>
            <a:off x="895350" y="0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Вопрос 3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B3CCC12-CB59-4B17-8EA0-B16A0C4BE04D}"/>
              </a:ext>
            </a:extLst>
          </p:cNvPr>
          <p:cNvSpPr txBox="1">
            <a:spLocks/>
          </p:cNvSpPr>
          <p:nvPr/>
        </p:nvSpPr>
        <p:spPr>
          <a:xfrm>
            <a:off x="1362075" y="13335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i="0" dirty="0">
                <a:solidFill>
                  <a:srgbClr val="222222"/>
                </a:solidFill>
                <a:effectLst/>
                <a:latin typeface="GraphikCy"/>
              </a:rPr>
              <a:t>Верен ли следующий вывод: чем дальше от спины отодвинут рюкзак, тем тяжелее нести? 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22ACDC58-47BF-4CFA-91C0-FA71D9E03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313" l="10000" r="90000">
                        <a14:foregroundMark x1="44583" y1="70417" x2="37500" y2="77917"/>
                        <a14:foregroundMark x1="37500" y1="77917" x2="39271" y2="85521"/>
                        <a14:foregroundMark x1="39271" y1="85521" x2="49583" y2="90313"/>
                        <a14:foregroundMark x1="49583" y1="90313" x2="56250" y2="82604"/>
                        <a14:foregroundMark x1="56250" y1="82604" x2="52500" y2="71458"/>
                        <a14:foregroundMark x1="52500" y1="71458" x2="44479" y2="70208"/>
                        <a14:foregroundMark x1="44479" y1="70208" x2="43438" y2="7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3657600"/>
            <a:ext cx="2933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43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93F29-C598-4B10-AEBE-B055A491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37EFC9B-A33B-4D49-962E-1F8CD4B2CD29}"/>
              </a:ext>
            </a:extLst>
          </p:cNvPr>
          <p:cNvSpPr txBox="1">
            <a:spLocks/>
          </p:cNvSpPr>
          <p:nvPr/>
        </p:nvSpPr>
        <p:spPr>
          <a:xfrm>
            <a:off x="895350" y="0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верно</a:t>
            </a: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EDDB1900-F00A-4260-82D0-5669D92D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785858"/>
            <a:ext cx="10439400" cy="40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BC02B05-80B9-42AC-8A1D-20B979D5A946}"/>
              </a:ext>
            </a:extLst>
          </p:cNvPr>
          <p:cNvSpPr txBox="1">
            <a:spLocks/>
          </p:cNvSpPr>
          <p:nvPr/>
        </p:nvSpPr>
        <p:spPr>
          <a:xfrm>
            <a:off x="895350" y="0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Вопрос 4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3E92C8B-674A-4A57-ACC2-2E651110E8B3}"/>
              </a:ext>
            </a:extLst>
          </p:cNvPr>
          <p:cNvSpPr txBox="1">
            <a:spLocks/>
          </p:cNvSpPr>
          <p:nvPr/>
        </p:nvSpPr>
        <p:spPr>
          <a:xfrm>
            <a:off x="1485900" y="19431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i="0" dirty="0">
                <a:solidFill>
                  <a:srgbClr val="222222"/>
                </a:solidFill>
                <a:effectLst/>
                <a:latin typeface="GraphikCy"/>
              </a:rPr>
              <a:t>У каждого туриста при себе должны быть КЛМН.</a:t>
            </a:r>
            <a:br>
              <a:rPr lang="ru-RU" sz="5400" b="1" i="0" dirty="0">
                <a:solidFill>
                  <a:srgbClr val="222222"/>
                </a:solidFill>
                <a:effectLst/>
                <a:latin typeface="GraphikCy"/>
              </a:rPr>
            </a:br>
            <a:r>
              <a:rPr lang="ru-RU" sz="5400" b="1" i="0" dirty="0">
                <a:solidFill>
                  <a:srgbClr val="222222"/>
                </a:solidFill>
                <a:effectLst/>
                <a:latin typeface="GraphikCy"/>
              </a:rPr>
              <a:t>Что такое КЛМН?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89240DB1-C803-4905-914B-EFF3DDE7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313" l="10000" r="90000">
                        <a14:foregroundMark x1="44583" y1="70417" x2="37500" y2="77917"/>
                        <a14:foregroundMark x1="37500" y1="77917" x2="39271" y2="85521"/>
                        <a14:foregroundMark x1="39271" y1="85521" x2="49583" y2="90313"/>
                        <a14:foregroundMark x1="49583" y1="90313" x2="56250" y2="82604"/>
                        <a14:foregroundMark x1="56250" y1="82604" x2="52500" y2="71458"/>
                        <a14:foregroundMark x1="52500" y1="71458" x2="44479" y2="70208"/>
                        <a14:foregroundMark x1="44479" y1="70208" x2="43438" y2="7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3657600"/>
            <a:ext cx="2933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81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29572-C4A2-44DB-B22A-4302021EEDAB}"/>
              </a:ext>
            </a:extLst>
          </p:cNvPr>
          <p:cNvSpPr txBox="1">
            <a:spLocks/>
          </p:cNvSpPr>
          <p:nvPr/>
        </p:nvSpPr>
        <p:spPr>
          <a:xfrm>
            <a:off x="962025" y="485775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КЛМН – кружка, ложка, миска, нож</a:t>
            </a: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9583B765-6F19-4F28-8065-52E6E30BA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390650"/>
            <a:ext cx="49815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31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3F0703E-3B59-43A0-B3F6-8C63A9FEC825}"/>
              </a:ext>
            </a:extLst>
          </p:cNvPr>
          <p:cNvSpPr txBox="1">
            <a:spLocks/>
          </p:cNvSpPr>
          <p:nvPr/>
        </p:nvSpPr>
        <p:spPr>
          <a:xfrm>
            <a:off x="895350" y="0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Вопрос 5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3E0E3C8-5B35-40A9-9BF4-53F7FB84612B}"/>
              </a:ext>
            </a:extLst>
          </p:cNvPr>
          <p:cNvSpPr txBox="1">
            <a:spLocks/>
          </p:cNvSpPr>
          <p:nvPr/>
        </p:nvSpPr>
        <p:spPr>
          <a:xfrm>
            <a:off x="1485900" y="714375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i="0" dirty="0">
                <a:solidFill>
                  <a:srgbClr val="222222"/>
                </a:solidFill>
                <a:effectLst/>
                <a:latin typeface="GraphikCy"/>
              </a:rPr>
              <a:t>Какое растение называют другом пешеходов? </a:t>
            </a:r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51A366C1-86EA-4801-83B3-0A6E9C2B0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200275"/>
            <a:ext cx="7181850" cy="44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12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49519E9-76FB-4D8C-A1DC-76F171BB01F6}"/>
              </a:ext>
            </a:extLst>
          </p:cNvPr>
          <p:cNvSpPr txBox="1">
            <a:spLocks/>
          </p:cNvSpPr>
          <p:nvPr/>
        </p:nvSpPr>
        <p:spPr>
          <a:xfrm>
            <a:off x="914400" y="161925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Подорожник</a:t>
            </a:r>
          </a:p>
        </p:txBody>
      </p:sp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DCF70BE1-D1B8-49E8-9633-848E4BD0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428750"/>
            <a:ext cx="85725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46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248A9D2-C07A-4BB7-A06E-B23488087FC8}"/>
              </a:ext>
            </a:extLst>
          </p:cNvPr>
          <p:cNvSpPr txBox="1">
            <a:spLocks/>
          </p:cNvSpPr>
          <p:nvPr/>
        </p:nvSpPr>
        <p:spPr>
          <a:xfrm>
            <a:off x="895350" y="0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Вопрос 6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52DA825-6184-4AF2-B9C1-B7ABC0DE9207}"/>
              </a:ext>
            </a:extLst>
          </p:cNvPr>
          <p:cNvSpPr txBox="1">
            <a:spLocks/>
          </p:cNvSpPr>
          <p:nvPr/>
        </p:nvSpPr>
        <p:spPr>
          <a:xfrm>
            <a:off x="1200150" y="19431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i="0" dirty="0">
                <a:solidFill>
                  <a:srgbClr val="222222"/>
                </a:solidFill>
                <a:effectLst/>
                <a:latin typeface="GraphikCy"/>
              </a:rPr>
              <a:t>Какие герои известного детского романа Марка Твена совершили поход I категории сложности на плоту? </a:t>
            </a: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4B3F148-FF43-489D-8D66-86E456857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313" l="10000" r="90000">
                        <a14:foregroundMark x1="44583" y1="70417" x2="37500" y2="77917"/>
                        <a14:foregroundMark x1="37500" y1="77917" x2="39271" y2="85521"/>
                        <a14:foregroundMark x1="39271" y1="85521" x2="49583" y2="90313"/>
                        <a14:foregroundMark x1="49583" y1="90313" x2="56250" y2="82604"/>
                        <a14:foregroundMark x1="56250" y1="82604" x2="52500" y2="71458"/>
                        <a14:foregroundMark x1="52500" y1="71458" x2="44479" y2="70208"/>
                        <a14:foregroundMark x1="44479" y1="70208" x2="43438" y2="7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-138112"/>
            <a:ext cx="2933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7C88118-0AC9-4025-A31F-3FB1A9D5B305}"/>
              </a:ext>
            </a:extLst>
          </p:cNvPr>
          <p:cNvSpPr txBox="1">
            <a:spLocks/>
          </p:cNvSpPr>
          <p:nvPr/>
        </p:nvSpPr>
        <p:spPr>
          <a:xfrm>
            <a:off x="1019175" y="285750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Том Сойер и Гекльберри Финн</a:t>
            </a:r>
          </a:p>
        </p:txBody>
      </p:sp>
      <p:pic>
        <p:nvPicPr>
          <p:cNvPr id="15362" name="Picture 2" descr="Picture background">
            <a:extLst>
              <a:ext uri="{FF2B5EF4-FFF2-40B4-BE49-F238E27FC236}">
                <a16:creationId xmlns:a16="http://schemas.microsoft.com/office/drawing/2014/main" id="{41B5A805-650E-4539-AA6A-B958887C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482328"/>
            <a:ext cx="9048750" cy="508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2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907D-2A87-4624-A91B-A7B0FA87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161925"/>
            <a:ext cx="9601200" cy="14859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Вопрос 1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46749B2-15C5-400B-8D81-C9434AFCA1BE}"/>
              </a:ext>
            </a:extLst>
          </p:cNvPr>
          <p:cNvSpPr txBox="1">
            <a:spLocks/>
          </p:cNvSpPr>
          <p:nvPr/>
        </p:nvSpPr>
        <p:spPr>
          <a:xfrm>
            <a:off x="1295400" y="904875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Какая самая посещаемая достопримечательность в мире?</a:t>
            </a:r>
          </a:p>
          <a:p>
            <a:endParaRPr lang="ru-RU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F81E64-7B0B-416F-8A41-3B2063BDC13A}"/>
              </a:ext>
            </a:extLst>
          </p:cNvPr>
          <p:cNvSpPr txBox="1">
            <a:spLocks/>
          </p:cNvSpPr>
          <p:nvPr/>
        </p:nvSpPr>
        <p:spPr>
          <a:xfrm>
            <a:off x="1123950" y="3324225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4000" b="1" dirty="0"/>
              <a:t>А) Большой базар в Стамбуле</a:t>
            </a:r>
            <a:br>
              <a:rPr lang="ru-RU" sz="4000" b="1" dirty="0"/>
            </a:br>
            <a:r>
              <a:rPr lang="ru-RU" sz="4000" b="1" dirty="0"/>
              <a:t>Б) Лувр В Париже</a:t>
            </a:r>
            <a:br>
              <a:rPr lang="ru-RU" sz="4000" b="1" dirty="0"/>
            </a:br>
            <a:r>
              <a:rPr lang="ru-RU" sz="4000" b="1" dirty="0"/>
              <a:t>В) Великая Китайская стена</a:t>
            </a:r>
          </a:p>
        </p:txBody>
      </p:sp>
    </p:spTree>
    <p:extLst>
      <p:ext uri="{BB962C8B-B14F-4D97-AF65-F5344CB8AC3E}">
        <p14:creationId xmlns:p14="http://schemas.microsoft.com/office/powerpoint/2010/main" val="137133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907D-2A87-4624-A91B-A7B0FA87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А) Большой базар в Стамбуле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2894302-029C-4EB1-860B-85827376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1" y="1550707"/>
            <a:ext cx="7740650" cy="516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9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B5107DF-228E-4136-8C90-E8A23882F356}"/>
              </a:ext>
            </a:extLst>
          </p:cNvPr>
          <p:cNvSpPr txBox="1">
            <a:spLocks/>
          </p:cNvSpPr>
          <p:nvPr/>
        </p:nvSpPr>
        <p:spPr>
          <a:xfrm>
            <a:off x="1295400" y="7239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700" b="1" i="0" dirty="0">
                <a:solidFill>
                  <a:srgbClr val="222222"/>
                </a:solidFill>
                <a:effectLst/>
                <a:latin typeface="GraphikCy"/>
              </a:rPr>
              <a:t>А где расположен этот знаменитый храмовый комплекс?</a:t>
            </a:r>
            <a:br>
              <a:rPr lang="ru-RU" dirty="0"/>
            </a:br>
            <a:br>
              <a:rPr lang="ru-RU" dirty="0"/>
            </a:br>
            <a:endParaRPr lang="ru-RU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98F6A9-F3E4-46B0-B575-C0DA7E91E5C4}"/>
              </a:ext>
            </a:extLst>
          </p:cNvPr>
          <p:cNvSpPr txBox="1">
            <a:spLocks/>
          </p:cNvSpPr>
          <p:nvPr/>
        </p:nvSpPr>
        <p:spPr>
          <a:xfrm>
            <a:off x="2590800" y="54864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4000" b="1" dirty="0"/>
              <a:t>А) Индия Б) Камбоджа В) Вьетнам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13D7696-6B9C-4E66-972F-AE265537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525"/>
            <a:ext cx="9601200" cy="71437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Вопрос 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98DA1C-11AB-437E-9194-AB7668074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847850"/>
            <a:ext cx="90011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7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2C8C8-90DA-462D-83F5-CD4231A6DCA2}"/>
              </a:ext>
            </a:extLst>
          </p:cNvPr>
          <p:cNvSpPr txBox="1">
            <a:spLocks/>
          </p:cNvSpPr>
          <p:nvPr/>
        </p:nvSpPr>
        <p:spPr>
          <a:xfrm>
            <a:off x="1457325" y="4752975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4000" b="1" dirty="0"/>
              <a:t>Б) Камбоджа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E134A-11D4-4F08-8223-D17182163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114425"/>
            <a:ext cx="90011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0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9219C16-C96A-4B2E-ACD6-2C737F85B7FC}"/>
              </a:ext>
            </a:extLst>
          </p:cNvPr>
          <p:cNvSpPr txBox="1">
            <a:spLocks/>
          </p:cNvSpPr>
          <p:nvPr/>
        </p:nvSpPr>
        <p:spPr>
          <a:xfrm>
            <a:off x="1295400" y="7239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  <a:t>Где расположен Рыбацкий бастион?</a:t>
            </a:r>
            <a:endParaRPr lang="ru-RU" sz="16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30FBC6-E5D6-49A4-91A1-C51DBE041E3E}"/>
              </a:ext>
            </a:extLst>
          </p:cNvPr>
          <p:cNvSpPr txBox="1">
            <a:spLocks/>
          </p:cNvSpPr>
          <p:nvPr/>
        </p:nvSpPr>
        <p:spPr>
          <a:xfrm>
            <a:off x="857250" y="9525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Вопрос 3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2C0B49B-D31B-42EA-B50F-8A10C058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438275"/>
            <a:ext cx="90011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5F20106-7BF0-4941-998E-4E35243765E7}"/>
              </a:ext>
            </a:extLst>
          </p:cNvPr>
          <p:cNvSpPr txBox="1">
            <a:spLocks/>
          </p:cNvSpPr>
          <p:nvPr/>
        </p:nvSpPr>
        <p:spPr>
          <a:xfrm>
            <a:off x="2038350" y="5257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4000" b="1" dirty="0"/>
              <a:t>А) Будапешт Б) Белград В) </a:t>
            </a:r>
            <a:r>
              <a:rPr lang="ru-RU" sz="4000" b="1" dirty="0" err="1"/>
              <a:t>Будва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1658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1B398-1F24-4BB6-8F81-906862C0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69A0F-5859-43C7-A1D7-2F81E1A8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0011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6562A3-1A7C-4EDB-B5EA-24A716312752}"/>
              </a:ext>
            </a:extLst>
          </p:cNvPr>
          <p:cNvSpPr txBox="1">
            <a:spLocks/>
          </p:cNvSpPr>
          <p:nvPr/>
        </p:nvSpPr>
        <p:spPr>
          <a:xfrm>
            <a:off x="1219200" y="46863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4000" b="1" dirty="0"/>
              <a:t>А) Будапешт</a:t>
            </a:r>
          </a:p>
        </p:txBody>
      </p:sp>
    </p:spTree>
    <p:extLst>
      <p:ext uri="{BB962C8B-B14F-4D97-AF65-F5344CB8AC3E}">
        <p14:creationId xmlns:p14="http://schemas.microsoft.com/office/powerpoint/2010/main" val="284949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EAA0D9C-5848-4F27-BF83-EEABBD705F9E}"/>
              </a:ext>
            </a:extLst>
          </p:cNvPr>
          <p:cNvSpPr txBox="1">
            <a:spLocks/>
          </p:cNvSpPr>
          <p:nvPr/>
        </p:nvSpPr>
        <p:spPr>
          <a:xfrm>
            <a:off x="1152525" y="7239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0" dirty="0">
                <a:solidFill>
                  <a:srgbClr val="222222"/>
                </a:solidFill>
                <a:effectLst/>
                <a:latin typeface="GraphikCy"/>
              </a:rPr>
              <a:t>Знаете, где расположен самый большой цветочный парк в мире?</a:t>
            </a:r>
          </a:p>
          <a:p>
            <a:pPr algn="ctr"/>
            <a:endParaRPr lang="ru-RU" sz="4000" b="1" i="0" dirty="0">
              <a:solidFill>
                <a:srgbClr val="222222"/>
              </a:solidFill>
              <a:effectLst/>
              <a:latin typeface="GraphikCy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D5993B2-FB00-4E5A-95DE-0DC1375C0DC5}"/>
              </a:ext>
            </a:extLst>
          </p:cNvPr>
          <p:cNvSpPr txBox="1">
            <a:spLocks/>
          </p:cNvSpPr>
          <p:nvPr/>
        </p:nvSpPr>
        <p:spPr>
          <a:xfrm>
            <a:off x="857250" y="9525"/>
            <a:ext cx="9601200" cy="71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Вопрос 4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FFE5F3C-D01B-4367-933F-4B570E65F778}"/>
              </a:ext>
            </a:extLst>
          </p:cNvPr>
          <p:cNvSpPr txBox="1">
            <a:spLocks/>
          </p:cNvSpPr>
          <p:nvPr/>
        </p:nvSpPr>
        <p:spPr>
          <a:xfrm>
            <a:off x="2038350" y="5257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sz="4000" b="1" dirty="0"/>
              <a:t>А) Бангкок   Б) Дубай   В) Москва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346F03D-6E2C-451E-A584-C7B42F90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952625"/>
            <a:ext cx="900112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8947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63</TotalTime>
  <Words>308</Words>
  <Application>Microsoft Office PowerPoint</Application>
  <PresentationFormat>Широкоэкранный</PresentationFormat>
  <Paragraphs>54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Franklin Gothic Book</vt:lpstr>
      <vt:lpstr>GraphikCy</vt:lpstr>
      <vt:lpstr>Уголки</vt:lpstr>
      <vt:lpstr>Презентация PowerPoint</vt:lpstr>
      <vt:lpstr>1 ТУР О СТРАНАХ</vt:lpstr>
      <vt:lpstr>Вопрос 1</vt:lpstr>
      <vt:lpstr>А) Большой базар в Стамбуле</vt:lpstr>
      <vt:lpstr>Вопрос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2024-09-23T05:35:55Z</dcterms:created>
  <dcterms:modified xsi:type="dcterms:W3CDTF">2024-09-24T10:52:42Z</dcterms:modified>
</cp:coreProperties>
</file>