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39B0A2-6C95-4047-9C96-372FA11635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FB50693-8144-4F9B-9086-1960822AFB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7086E4-D755-48B9-BBAF-CF2351B38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FB3DB-E776-4D16-9C9E-BBC6D73057AB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651493-28D9-446D-840C-E70758AA0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531C97-623A-42D6-A2ED-36875229C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F6287-F601-4F28-9924-2202E313F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740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C957B8-DA26-4274-A93E-DF1E4FDAE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D3B60A4-6F0E-4DF5-93DD-1959640214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F6E230-1C8F-4D61-8BDB-48EF62AB0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FB3DB-E776-4D16-9C9E-BBC6D73057AB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1D61D9-3990-4267-9377-3DE256925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61F90DD-C351-4779-9EE5-D9533BB3B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F6287-F601-4F28-9924-2202E313F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153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98B35D8-6CF5-4A35-A6C7-FA52DAFDC3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3CF032D-626F-4E28-9DD6-EC8E8F66B4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6915DE-B5FF-46F9-BAB7-9E4D53EDA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FB3DB-E776-4D16-9C9E-BBC6D73057AB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9F13DB-8012-4E09-ACC9-20C7F665E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C6DDFF-C562-43A6-8161-D35009EA1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F6287-F601-4F28-9924-2202E313F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14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796A1B-90FA-4FA3-AE2D-98842A598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50AA168-D6D7-4BEA-B486-519D7BC5DB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ADCC9B-282C-4B44-9013-6D222E7DC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FB3DB-E776-4D16-9C9E-BBC6D73057AB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AD234D-C90D-4C97-897B-2ECC9DAFF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7C4203-86BD-4016-91A2-BB30D3DF3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F6287-F601-4F28-9924-2202E313F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946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2D5BD4-D9A6-4774-B76D-20F00433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46FB24-739A-4D5E-ADA2-1111CFEC9D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F985DC-F479-4916-951F-341D85EB2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FB3DB-E776-4D16-9C9E-BBC6D73057AB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075658-3F9E-4CC9-BB26-367F6E221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BA8C02-3D3F-4969-902E-3F2551940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F6287-F601-4F28-9924-2202E313F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230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ECABEF-B644-4A6B-A5E4-7716DA3FE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C55ECF-B8A7-4196-9A25-77095DF588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6D319D0-D680-4D6E-892D-1482A00C57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2466BC8-4E14-40E9-9C88-91C503F0D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FB3DB-E776-4D16-9C9E-BBC6D73057AB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179259F-8100-43E5-96C7-C50BA5102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69A1229-2DDF-4E94-89C7-668A1A81F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F6287-F601-4F28-9924-2202E313F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248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5B7E1B-B1E7-4A74-9216-61DC0C420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FCB454-ADCA-485E-B5B2-38B94DC01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406C71C-88C9-406B-A501-864F5E1CA3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C18C684-993F-4189-84BB-08B3F94BE7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71EEF17-B67E-4AFB-BA15-2D42FFA3BC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5B9238A-FD93-4C8E-BF3A-77DAB19C3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FB3DB-E776-4D16-9C9E-BBC6D73057AB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B3919CA-B5CD-4532-B57A-75D5295CC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0A739F2-84B0-4780-A972-B09A271BD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F6287-F601-4F28-9924-2202E313F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868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37E677-2A62-4618-A9F5-84C48A5D0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788F19-72AC-40F0-ADB9-7CE300E8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FB3DB-E776-4D16-9C9E-BBC6D73057AB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2E2FE6A-73FD-4AAB-B457-1BA7D7FAD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542DBF1-A0BE-408E-A86E-01D651DA0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F6287-F601-4F28-9924-2202E313F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495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DC83CDF-FEEA-4FD8-A170-E6F7C8326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FB3DB-E776-4D16-9C9E-BBC6D73057AB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2FAF055-605D-4DDF-99D1-D4BFE54BE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7DD451C-DE65-4029-9AE4-EEB8B22A2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F6287-F601-4F28-9924-2202E313F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916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4F69EE-E7E8-4FEE-82D9-5C323666D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1480FA-DCDC-4F5A-BA28-8CCAEE758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57CCE95-D4EA-4470-98E6-C4A9978E14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D755BB-60E0-40A6-90B2-6F9B78CE3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FB3DB-E776-4D16-9C9E-BBC6D73057AB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33546D8-34EF-49BD-8729-0015E10B4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FEB736-D30F-4B85-9D3C-30F0A1E95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F6287-F601-4F28-9924-2202E313F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754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6AE0F3-1FB7-4449-90AD-78E2EAC2C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31F387C-C6F1-41E4-9228-FDF011AB6E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3449F22-CA49-4D0C-ACC6-701EBD71C2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0325408-8FCD-4028-8DB1-26DDEC73A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FB3DB-E776-4D16-9C9E-BBC6D73057AB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EA068AF-9595-4E0F-BB66-9D77EC04C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ACA0B62-115A-4C5A-B36E-6C9EAA05D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FF6287-F601-4F28-9924-2202E313F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570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42627B-EC8A-4C18-BB96-1446C4DE6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252D7F7-C3DC-4172-B062-AD0461473F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0D8EDB-208C-49D2-AECA-476BDCF9D8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FB3DB-E776-4D16-9C9E-BBC6D73057AB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244FB4-8DBD-4088-A38B-9637D91C3A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931D19-4296-497F-9EC8-45B1362EB2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FF6287-F601-4F28-9924-2202E313F0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562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D9D79271-B9D7-4203-B4A9-DFA80718CF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1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423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B9BDF1CE-B7CE-4DB1-B07D-C9A703BB7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2901" y="1445327"/>
            <a:ext cx="76328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Числовым программным управлением</a:t>
            </a: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3C20AEBC-0E28-4CB3-AAF1-B08E067570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1445" y="589449"/>
            <a:ext cx="939427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4400" b="1" dirty="0">
                <a:latin typeface="Calibri" panose="020F0502020204030204" pitchFamily="34" charset="0"/>
                <a:cs typeface="Calibri" panose="020F0502020204030204" pitchFamily="34" charset="0"/>
              </a:rPr>
              <a:t>Станок с ЧПУ – это станок с …</a:t>
            </a:r>
          </a:p>
        </p:txBody>
      </p:sp>
      <p:pic>
        <p:nvPicPr>
          <p:cNvPr id="10242" name="Picture 2" descr="Picture background">
            <a:extLst>
              <a:ext uri="{FF2B5EF4-FFF2-40B4-BE49-F238E27FC236}">
                <a16:creationId xmlns:a16="http://schemas.microsoft.com/office/drawing/2014/main" id="{F7E19563-558B-432D-8742-E0EE88A4E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350" y="2266950"/>
            <a:ext cx="6486525" cy="43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44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A790224-8977-4017-985D-B2DB9ABEF052}"/>
              </a:ext>
            </a:extLst>
          </p:cNvPr>
          <p:cNvSpPr txBox="1"/>
          <p:nvPr/>
        </p:nvSpPr>
        <p:spPr>
          <a:xfrm>
            <a:off x="438150" y="463034"/>
            <a:ext cx="869632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7200" b="1" dirty="0"/>
              <a:t>Раунд 2. «Изобретения и изобретатели»</a:t>
            </a:r>
          </a:p>
        </p:txBody>
      </p:sp>
      <p:pic>
        <p:nvPicPr>
          <p:cNvPr id="11266" name="Picture 2" descr="Picture background">
            <a:extLst>
              <a:ext uri="{FF2B5EF4-FFF2-40B4-BE49-F238E27FC236}">
                <a16:creationId xmlns:a16="http://schemas.microsoft.com/office/drawing/2014/main" id="{BA496671-D567-4AC2-B192-E1FF61119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088" y="2555191"/>
            <a:ext cx="5438775" cy="383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114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102ECAD-F90D-4138-8CE8-B4A637C9F2CE}"/>
              </a:ext>
            </a:extLst>
          </p:cNvPr>
          <p:cNvSpPr txBox="1"/>
          <p:nvPr/>
        </p:nvSpPr>
        <p:spPr>
          <a:xfrm>
            <a:off x="114299" y="1886574"/>
            <a:ext cx="11772901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dirty="0"/>
              <a:t>A. </a:t>
            </a:r>
            <a:r>
              <a:rPr lang="ru-RU" sz="4400" dirty="0" err="1"/>
              <a:t>Йoхaннeс</a:t>
            </a:r>
            <a:r>
              <a:rPr lang="ru-RU" sz="4400" dirty="0"/>
              <a:t> </a:t>
            </a:r>
            <a:r>
              <a:rPr lang="ru-RU" sz="4400" dirty="0" err="1"/>
              <a:t>Гyтeнбeрг</a:t>
            </a:r>
            <a:r>
              <a:rPr lang="ru-RU" sz="4400" dirty="0"/>
              <a:t>        B. Джеймс Уатт </a:t>
            </a:r>
            <a:br>
              <a:rPr lang="ru-RU" sz="4400" dirty="0"/>
            </a:br>
            <a:br>
              <a:rPr lang="ru-RU" sz="4400" dirty="0"/>
            </a:br>
            <a:r>
              <a:rPr lang="ru-RU" sz="4400" dirty="0"/>
              <a:t>                   C. Константин Циолковский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E59B14-A014-4EB9-A98A-54236C0E730F}"/>
              </a:ext>
            </a:extLst>
          </p:cNvPr>
          <p:cNvSpPr txBox="1"/>
          <p:nvPr/>
        </p:nvSpPr>
        <p:spPr>
          <a:xfrm>
            <a:off x="3047999" y="316111"/>
            <a:ext cx="6096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 algn="ctr">
              <a:buAutoNum type="arabicPeriod"/>
            </a:pPr>
            <a:r>
              <a:rPr lang="ru-RU" sz="4000" b="1" dirty="0"/>
              <a:t>Кто изобрёл печатный станок? </a:t>
            </a:r>
          </a:p>
        </p:txBody>
      </p:sp>
      <p:pic>
        <p:nvPicPr>
          <p:cNvPr id="12290" name="Picture 2" descr="Picture background">
            <a:extLst>
              <a:ext uri="{FF2B5EF4-FFF2-40B4-BE49-F238E27FC236}">
                <a16:creationId xmlns:a16="http://schemas.microsoft.com/office/drawing/2014/main" id="{48F14B76-0CD0-4E95-81D8-7AC57809B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48403"/>
            <a:ext cx="2953411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598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07DC351-B21C-4AA9-9661-63697A9A8ABC}"/>
              </a:ext>
            </a:extLst>
          </p:cNvPr>
          <p:cNvSpPr txBox="1"/>
          <p:nvPr/>
        </p:nvSpPr>
        <p:spPr>
          <a:xfrm>
            <a:off x="647699" y="505510"/>
            <a:ext cx="1062037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/>
              <a:t>Правильный ответ: </a:t>
            </a:r>
            <a:r>
              <a:rPr lang="ru-RU" sz="3200" b="1" dirty="0">
                <a:solidFill>
                  <a:srgbClr val="FF0000"/>
                </a:solidFill>
              </a:rPr>
              <a:t>А. </a:t>
            </a:r>
            <a:r>
              <a:rPr lang="ru-RU" sz="3200" b="1" dirty="0" err="1">
                <a:solidFill>
                  <a:srgbClr val="FF0000"/>
                </a:solidFill>
              </a:rPr>
              <a:t>Йoхaннeс</a:t>
            </a:r>
            <a:r>
              <a:rPr lang="ru-RU" sz="3200" b="1" dirty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Гyтeнбeрг</a:t>
            </a:r>
            <a:r>
              <a:rPr lang="ru-RU" sz="3200" b="1" dirty="0"/>
              <a:t> изобрёл ручной печатный станок в 1450 году</a:t>
            </a:r>
          </a:p>
        </p:txBody>
      </p:sp>
      <p:pic>
        <p:nvPicPr>
          <p:cNvPr id="13314" name="Picture 2" descr="Picture background">
            <a:extLst>
              <a:ext uri="{FF2B5EF4-FFF2-40B4-BE49-F238E27FC236}">
                <a16:creationId xmlns:a16="http://schemas.microsoft.com/office/drawing/2014/main" id="{6B2D4DB3-09BC-4D00-A8CD-DD83E6755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1749624"/>
            <a:ext cx="8429625" cy="474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489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C2E78DF-D260-4371-9655-A5AC01D08E53}"/>
              </a:ext>
            </a:extLst>
          </p:cNvPr>
          <p:cNvSpPr txBox="1"/>
          <p:nvPr/>
        </p:nvSpPr>
        <p:spPr>
          <a:xfrm>
            <a:off x="1809750" y="438835"/>
            <a:ext cx="88106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2. Кто изобрёл паровой двигатель?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D97050-82EC-4460-8007-A5D588BAA59E}"/>
              </a:ext>
            </a:extLst>
          </p:cNvPr>
          <p:cNvSpPr txBox="1"/>
          <p:nvPr/>
        </p:nvSpPr>
        <p:spPr>
          <a:xfrm>
            <a:off x="704850" y="2267635"/>
            <a:ext cx="8286750" cy="2766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lphaUcPeriod"/>
            </a:pPr>
            <a:r>
              <a:rPr lang="ru-RU" sz="4000" b="1" dirty="0"/>
              <a:t>Никола Тесла </a:t>
            </a:r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ru-RU" sz="4000" b="1" dirty="0"/>
              <a:t>Константин Циолковский </a:t>
            </a:r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ru-RU" sz="4000" b="1" dirty="0"/>
              <a:t>Джеймс Уатт </a:t>
            </a:r>
            <a:endParaRPr lang="ru-RU" sz="4000" dirty="0"/>
          </a:p>
        </p:txBody>
      </p:sp>
      <p:pic>
        <p:nvPicPr>
          <p:cNvPr id="14338" name="Picture 2" descr="Picture background">
            <a:extLst>
              <a:ext uri="{FF2B5EF4-FFF2-40B4-BE49-F238E27FC236}">
                <a16:creationId xmlns:a16="http://schemas.microsoft.com/office/drawing/2014/main" id="{40A57EBD-6ABF-4749-8B58-5A60ED323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771650"/>
            <a:ext cx="4552950" cy="455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957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66CDDB5-7C59-45EA-956E-E15ECED8A235}"/>
              </a:ext>
            </a:extLst>
          </p:cNvPr>
          <p:cNvSpPr txBox="1"/>
          <p:nvPr/>
        </p:nvSpPr>
        <p:spPr>
          <a:xfrm>
            <a:off x="3048000" y="539234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/>
              <a:t>Правильный ответ: </a:t>
            </a:r>
            <a:r>
              <a:rPr lang="ru-RU" sz="2800" b="1" dirty="0">
                <a:solidFill>
                  <a:srgbClr val="FF0000"/>
                </a:solidFill>
              </a:rPr>
              <a:t>С. Джеймс </a:t>
            </a:r>
            <a:r>
              <a:rPr lang="ru-RU" sz="2800" b="1" dirty="0" err="1">
                <a:solidFill>
                  <a:srgbClr val="FF0000"/>
                </a:solidFill>
              </a:rPr>
              <a:t>Уaтт</a:t>
            </a:r>
            <a:r>
              <a:rPr lang="ru-RU" sz="2800" b="1" dirty="0">
                <a:solidFill>
                  <a:srgbClr val="FF0000"/>
                </a:solidFill>
              </a:rPr>
              <a:t>. </a:t>
            </a:r>
          </a:p>
        </p:txBody>
      </p:sp>
      <p:pic>
        <p:nvPicPr>
          <p:cNvPr id="15362" name="Picture 2" descr="Picture background">
            <a:extLst>
              <a:ext uri="{FF2B5EF4-FFF2-40B4-BE49-F238E27FC236}">
                <a16:creationId xmlns:a16="http://schemas.microsoft.com/office/drawing/2014/main" id="{143B5939-A035-4C46-8FD2-3EDBAF07F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1481137"/>
            <a:ext cx="8458200" cy="475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168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4746780-8A6E-419D-A5EB-3C297A997370}"/>
              </a:ext>
            </a:extLst>
          </p:cNvPr>
          <p:cNvSpPr txBox="1"/>
          <p:nvPr/>
        </p:nvSpPr>
        <p:spPr>
          <a:xfrm>
            <a:off x="847725" y="457111"/>
            <a:ext cx="878205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/>
              <a:t>3. Одно из самых известных изобретений в области медицины — пенициллин. Кто сделал это гениальное открытие?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C3539A-42DF-4391-8711-E15CD83970B3}"/>
              </a:ext>
            </a:extLst>
          </p:cNvPr>
          <p:cNvSpPr txBox="1"/>
          <p:nvPr/>
        </p:nvSpPr>
        <p:spPr>
          <a:xfrm>
            <a:off x="990600" y="2505670"/>
            <a:ext cx="6096000" cy="3261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AutoNum type="alphaUcPeriod"/>
            </a:pPr>
            <a:r>
              <a:rPr lang="ru-RU" sz="3600" b="1" dirty="0"/>
              <a:t>Николай Склифосовский </a:t>
            </a:r>
          </a:p>
          <a:p>
            <a:pPr marL="342900" indent="-342900">
              <a:lnSpc>
                <a:spcPct val="200000"/>
              </a:lnSpc>
              <a:buAutoNum type="alphaUcPeriod"/>
            </a:pPr>
            <a:r>
              <a:rPr lang="ru-RU" sz="3600" b="1" dirty="0"/>
              <a:t>Александр Флеминг </a:t>
            </a:r>
          </a:p>
          <a:p>
            <a:pPr marL="342900" indent="-342900">
              <a:lnSpc>
                <a:spcPct val="200000"/>
              </a:lnSpc>
              <a:buAutoNum type="alphaUcPeriod"/>
            </a:pPr>
            <a:r>
              <a:rPr lang="ru-RU" sz="3600" b="1" dirty="0"/>
              <a:t>Сергей Боткин</a:t>
            </a:r>
            <a:endParaRPr lang="ru-RU" sz="3600" dirty="0"/>
          </a:p>
        </p:txBody>
      </p:sp>
      <p:pic>
        <p:nvPicPr>
          <p:cNvPr id="16386" name="Picture 2" descr="Picture background">
            <a:extLst>
              <a:ext uri="{FF2B5EF4-FFF2-40B4-BE49-F238E27FC236}">
                <a16:creationId xmlns:a16="http://schemas.microsoft.com/office/drawing/2014/main" id="{4A76453F-3E72-4FF8-8F74-BA7CAD253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814" y="3097994"/>
            <a:ext cx="4989512" cy="330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246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5598F2F-E024-4314-9AF6-1B718A4FAFFA}"/>
              </a:ext>
            </a:extLst>
          </p:cNvPr>
          <p:cNvSpPr txBox="1"/>
          <p:nvPr/>
        </p:nvSpPr>
        <p:spPr>
          <a:xfrm>
            <a:off x="657225" y="547985"/>
            <a:ext cx="828675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/>
              <a:t>Правильный ответ: </a:t>
            </a:r>
            <a:r>
              <a:rPr lang="ru-RU" sz="3600" b="1" dirty="0">
                <a:solidFill>
                  <a:srgbClr val="FF0000"/>
                </a:solidFill>
              </a:rPr>
              <a:t>В. Пенициллин </a:t>
            </a:r>
            <a:r>
              <a:rPr lang="ru-RU" sz="3600" b="1" dirty="0"/>
              <a:t>был случайно обнаружен в чашке Петри Александром Флемингом в 1928 году. </a:t>
            </a:r>
          </a:p>
        </p:txBody>
      </p:sp>
      <p:pic>
        <p:nvPicPr>
          <p:cNvPr id="17410" name="Picture 2" descr="Picture background">
            <a:extLst>
              <a:ext uri="{FF2B5EF4-FFF2-40B4-BE49-F238E27FC236}">
                <a16:creationId xmlns:a16="http://schemas.microsoft.com/office/drawing/2014/main" id="{375D8B56-7FD8-4B97-ADED-C6068EDA3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2302311"/>
            <a:ext cx="5772150" cy="432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663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3A2E8A-145C-4535-9454-C1CB8E06A6FF}"/>
              </a:ext>
            </a:extLst>
          </p:cNvPr>
          <p:cNvSpPr txBox="1"/>
          <p:nvPr/>
        </p:nvSpPr>
        <p:spPr>
          <a:xfrm>
            <a:off x="400050" y="276910"/>
            <a:ext cx="113919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/>
              <a:t>4. Кто первым стал использовать зонт как укрытие от дождя?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F7CD31-82D2-4BCD-8D33-C3A65A1BDF18}"/>
              </a:ext>
            </a:extLst>
          </p:cNvPr>
          <p:cNvSpPr txBox="1"/>
          <p:nvPr/>
        </p:nvSpPr>
        <p:spPr>
          <a:xfrm>
            <a:off x="771525" y="2148959"/>
            <a:ext cx="6096000" cy="2766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lphaUcPeriod"/>
            </a:pPr>
            <a:r>
              <a:rPr lang="ru-RU" sz="4000" b="1" dirty="0"/>
              <a:t>Древние греки </a:t>
            </a:r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ru-RU" sz="4000" b="1" dirty="0"/>
              <a:t>Индусы</a:t>
            </a:r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ru-RU" sz="4000" b="1" dirty="0"/>
              <a:t>Китайцы</a:t>
            </a:r>
            <a:endParaRPr lang="ru-RU" sz="4000" dirty="0"/>
          </a:p>
        </p:txBody>
      </p:sp>
      <p:pic>
        <p:nvPicPr>
          <p:cNvPr id="18434" name="Picture 2" descr="Picture background">
            <a:extLst>
              <a:ext uri="{FF2B5EF4-FFF2-40B4-BE49-F238E27FC236}">
                <a16:creationId xmlns:a16="http://schemas.microsoft.com/office/drawing/2014/main" id="{2265B8FD-50B2-4073-8975-4EB688E5A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81650" y="2602372"/>
            <a:ext cx="6210300" cy="397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2101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3A032A-064A-426F-9CE5-0244B56E92F0}"/>
              </a:ext>
            </a:extLst>
          </p:cNvPr>
          <p:cNvSpPr txBox="1"/>
          <p:nvPr/>
        </p:nvSpPr>
        <p:spPr>
          <a:xfrm>
            <a:off x="4876802" y="643920"/>
            <a:ext cx="701992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/>
              <a:t>Правильный ответ: </a:t>
            </a:r>
            <a:r>
              <a:rPr lang="ru-RU" sz="3200" b="1" dirty="0">
                <a:solidFill>
                  <a:srgbClr val="FF0000"/>
                </a:solidFill>
              </a:rPr>
              <a:t>С. Китайцы </a:t>
            </a:r>
            <a:r>
              <a:rPr lang="ru-RU" sz="3200" b="1" dirty="0"/>
              <a:t>первыми стали использовать зонт как укрытие от дождя: они пропитали бумажные зонты воском и лаком, чтобы те не промокали. </a:t>
            </a:r>
          </a:p>
        </p:txBody>
      </p:sp>
      <p:pic>
        <p:nvPicPr>
          <p:cNvPr id="19458" name="Picture 2" descr="Picture background">
            <a:extLst>
              <a:ext uri="{FF2B5EF4-FFF2-40B4-BE49-F238E27FC236}">
                <a16:creationId xmlns:a16="http://schemas.microsoft.com/office/drawing/2014/main" id="{61C9EC05-5C53-4089-87DF-78BCFEA5F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4" y="775990"/>
            <a:ext cx="444119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181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B09952-40FE-45D5-8037-5B69B092147B}"/>
              </a:ext>
            </a:extLst>
          </p:cNvPr>
          <p:cNvSpPr txBox="1"/>
          <p:nvPr/>
        </p:nvSpPr>
        <p:spPr>
          <a:xfrm>
            <a:off x="-228600" y="2136338"/>
            <a:ext cx="60960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5400" b="1" dirty="0"/>
              <a:t>Раунд 1. «Мозговой штурм».</a:t>
            </a:r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A54AEACC-330A-4A83-A0FF-2FFCEA527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619250"/>
            <a:ext cx="523875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7605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0819559-E016-4631-9319-504D77843A14}"/>
              </a:ext>
            </a:extLst>
          </p:cNvPr>
          <p:cNvSpPr txBox="1"/>
          <p:nvPr/>
        </p:nvSpPr>
        <p:spPr>
          <a:xfrm>
            <a:off x="2600325" y="476935"/>
            <a:ext cx="60960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dirty="0"/>
              <a:t>5. Что изобрёл Томас Эдисон?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2F5E5E-1EEC-4EBE-A2E1-27EB0E17AF00}"/>
              </a:ext>
            </a:extLst>
          </p:cNvPr>
          <p:cNvSpPr txBox="1"/>
          <p:nvPr/>
        </p:nvSpPr>
        <p:spPr>
          <a:xfrm>
            <a:off x="5314950" y="3105834"/>
            <a:ext cx="609600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lphaUcPeriod"/>
            </a:pPr>
            <a:r>
              <a:rPr lang="ru-RU" sz="4000" b="1" dirty="0"/>
              <a:t>Радио </a:t>
            </a:r>
          </a:p>
          <a:p>
            <a:pPr marL="342900" indent="-342900">
              <a:buAutoNum type="alphaUcPeriod"/>
            </a:pPr>
            <a:r>
              <a:rPr lang="ru-RU" sz="4000" b="1" dirty="0"/>
              <a:t>Двигатель внутреннего сгорания </a:t>
            </a:r>
          </a:p>
          <a:p>
            <a:pPr marL="342900" indent="-342900">
              <a:buAutoNum type="alphaUcPeriod"/>
            </a:pPr>
            <a:r>
              <a:rPr lang="ru-RU" sz="4000" b="1" dirty="0"/>
              <a:t>Электрическая лампочка</a:t>
            </a:r>
          </a:p>
        </p:txBody>
      </p:sp>
      <p:pic>
        <p:nvPicPr>
          <p:cNvPr id="20482" name="Picture 2" descr="Picture background">
            <a:extLst>
              <a:ext uri="{FF2B5EF4-FFF2-40B4-BE49-F238E27FC236}">
                <a16:creationId xmlns:a16="http://schemas.microsoft.com/office/drawing/2014/main" id="{9969F7AA-8A1F-40C8-9A03-EA7D4B75C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" y="2266949"/>
            <a:ext cx="4181475" cy="418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2838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E2112F8-A880-4042-A77B-3D4BD53489B9}"/>
              </a:ext>
            </a:extLst>
          </p:cNvPr>
          <p:cNvSpPr txBox="1"/>
          <p:nvPr/>
        </p:nvSpPr>
        <p:spPr>
          <a:xfrm>
            <a:off x="323849" y="90785"/>
            <a:ext cx="875347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Правильный ответ: С. </a:t>
            </a:r>
            <a:r>
              <a:rPr lang="ru-RU" sz="3200" b="1" dirty="0"/>
              <a:t>Именно </a:t>
            </a:r>
            <a:r>
              <a:rPr lang="ru-RU" sz="3200" b="1" dirty="0" err="1"/>
              <a:t>Эдисoнoну</a:t>
            </a:r>
            <a:r>
              <a:rPr lang="ru-RU" sz="3200" b="1" dirty="0"/>
              <a:t> приписывают звание главного изобретателя лампы, которая могла гореть 1500 часов без выгорания (изобрёл в 1879 </a:t>
            </a:r>
            <a:r>
              <a:rPr lang="ru-RU" sz="3200" b="1" dirty="0" err="1"/>
              <a:t>гoдy</a:t>
            </a:r>
            <a:r>
              <a:rPr lang="ru-RU" sz="3200" b="1" dirty="0"/>
              <a:t>).</a:t>
            </a:r>
          </a:p>
        </p:txBody>
      </p:sp>
      <p:pic>
        <p:nvPicPr>
          <p:cNvPr id="21506" name="Picture 2" descr="Picture background">
            <a:extLst>
              <a:ext uri="{FF2B5EF4-FFF2-40B4-BE49-F238E27FC236}">
                <a16:creationId xmlns:a16="http://schemas.microsoft.com/office/drawing/2014/main" id="{EE321F5B-A7CC-4121-A828-3E0F8FD03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2191799"/>
            <a:ext cx="7591425" cy="4275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4359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BD784E1-7BC5-4CBE-887C-B0CEA5B32842}"/>
              </a:ext>
            </a:extLst>
          </p:cNvPr>
          <p:cNvSpPr txBox="1"/>
          <p:nvPr/>
        </p:nvSpPr>
        <p:spPr>
          <a:xfrm>
            <a:off x="476250" y="176510"/>
            <a:ext cx="98107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/>
              <a:t>6. Кто и в каком году изобрел посудомоечную машину?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F8556D-6958-4F47-A593-31E8A9B87FBE}"/>
              </a:ext>
            </a:extLst>
          </p:cNvPr>
          <p:cNvSpPr txBox="1"/>
          <p:nvPr/>
        </p:nvSpPr>
        <p:spPr>
          <a:xfrm>
            <a:off x="476250" y="1667560"/>
            <a:ext cx="6105525" cy="33304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AutoNum type="alphaUcPeriod"/>
            </a:pPr>
            <a:r>
              <a:rPr lang="ru-RU" sz="3600" b="1" dirty="0"/>
              <a:t>Джоэл </a:t>
            </a:r>
            <a:r>
              <a:rPr lang="ru-RU" sz="3600" b="1" dirty="0" err="1"/>
              <a:t>Хьютон</a:t>
            </a:r>
            <a:r>
              <a:rPr lang="ru-RU" sz="3600" b="1" dirty="0"/>
              <a:t> в 1850 году 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ru-RU" sz="3600" b="1" dirty="0" err="1"/>
              <a:t>Джозефина</a:t>
            </a:r>
            <a:r>
              <a:rPr lang="ru-RU" sz="3600" b="1" dirty="0"/>
              <a:t> </a:t>
            </a:r>
            <a:r>
              <a:rPr lang="ru-RU" sz="3600" b="1" dirty="0" err="1"/>
              <a:t>Кокрейн</a:t>
            </a:r>
            <a:r>
              <a:rPr lang="ru-RU" sz="3600" b="1" dirty="0"/>
              <a:t> в 1885 году </a:t>
            </a:r>
          </a:p>
          <a:p>
            <a:pPr marL="514350" indent="-514350">
              <a:lnSpc>
                <a:spcPct val="150000"/>
              </a:lnSpc>
              <a:buAutoNum type="alphaUcPeriod"/>
            </a:pPr>
            <a:r>
              <a:rPr lang="ru-RU" sz="3600" b="1" dirty="0"/>
              <a:t>Никола Тесла в 1895 году </a:t>
            </a:r>
          </a:p>
        </p:txBody>
      </p:sp>
      <p:pic>
        <p:nvPicPr>
          <p:cNvPr id="22530" name="Picture 2" descr="Picture background">
            <a:extLst>
              <a:ext uri="{FF2B5EF4-FFF2-40B4-BE49-F238E27FC236}">
                <a16:creationId xmlns:a16="http://schemas.microsoft.com/office/drawing/2014/main" id="{39F8A530-B085-47F0-A28E-E5609A141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775" y="1783545"/>
            <a:ext cx="52578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6221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062459B-084B-4606-828C-4C3A84F53C56}"/>
              </a:ext>
            </a:extLst>
          </p:cNvPr>
          <p:cNvSpPr txBox="1"/>
          <p:nvPr/>
        </p:nvSpPr>
        <p:spPr>
          <a:xfrm>
            <a:off x="4867274" y="647700"/>
            <a:ext cx="8296275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</a:rPr>
              <a:t>А. Джоэл </a:t>
            </a:r>
            <a:r>
              <a:rPr lang="ru-RU" sz="4400" b="1" dirty="0" err="1">
                <a:solidFill>
                  <a:srgbClr val="FF0000"/>
                </a:solidFill>
              </a:rPr>
              <a:t>Хьютон</a:t>
            </a:r>
            <a:r>
              <a:rPr lang="ru-RU" sz="4400" b="1" dirty="0">
                <a:solidFill>
                  <a:srgbClr val="FF0000"/>
                </a:solidFill>
              </a:rPr>
              <a:t> </a:t>
            </a:r>
            <a:r>
              <a:rPr lang="ru-RU" sz="4400" b="1" dirty="0"/>
              <a:t>– изобрел первоначальный вариант машины.</a:t>
            </a:r>
          </a:p>
        </p:txBody>
      </p:sp>
      <p:pic>
        <p:nvPicPr>
          <p:cNvPr id="23554" name="Picture 2" descr="Picture background">
            <a:extLst>
              <a:ext uri="{FF2B5EF4-FFF2-40B4-BE49-F238E27FC236}">
                <a16:creationId xmlns:a16="http://schemas.microsoft.com/office/drawing/2014/main" id="{2E62B409-3A29-4FE1-A012-9565DD7EB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848142"/>
            <a:ext cx="4430629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2495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712C6B3-4DC1-40F3-B037-593DDFF058BF}"/>
              </a:ext>
            </a:extLst>
          </p:cNvPr>
          <p:cNvSpPr txBox="1"/>
          <p:nvPr/>
        </p:nvSpPr>
        <p:spPr>
          <a:xfrm>
            <a:off x="866775" y="414635"/>
            <a:ext cx="10363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7. Кто первым изобрел летательный аппарат тяжелее воздуха?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98AF18-BE92-449E-8D57-361C0B2F3768}"/>
              </a:ext>
            </a:extLst>
          </p:cNvPr>
          <p:cNvSpPr txBox="1"/>
          <p:nvPr/>
        </p:nvSpPr>
        <p:spPr>
          <a:xfrm>
            <a:off x="866775" y="2991535"/>
            <a:ext cx="6096000" cy="24994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lphaUcPeriod"/>
            </a:pPr>
            <a:r>
              <a:rPr lang="ru-RU" sz="3600" b="1" dirty="0"/>
              <a:t>Братья Карамазовы. </a:t>
            </a:r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ru-RU" sz="3600" b="1" dirty="0"/>
              <a:t>Братья Райт </a:t>
            </a:r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ru-RU" sz="3600" b="1" dirty="0"/>
              <a:t>Циолковский Константин</a:t>
            </a:r>
          </a:p>
        </p:txBody>
      </p:sp>
      <p:pic>
        <p:nvPicPr>
          <p:cNvPr id="6" name="Picture 2" descr="Picture background">
            <a:extLst>
              <a:ext uri="{FF2B5EF4-FFF2-40B4-BE49-F238E27FC236}">
                <a16:creationId xmlns:a16="http://schemas.microsoft.com/office/drawing/2014/main" id="{9901D1C4-946F-480B-935D-8E028CD3E0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06"/>
          <a:stretch/>
        </p:blipFill>
        <p:spPr bwMode="auto">
          <a:xfrm>
            <a:off x="7458075" y="2370953"/>
            <a:ext cx="4324350" cy="4267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6635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9CE6DFB-FA8C-4FE1-937A-30833AC081C7}"/>
              </a:ext>
            </a:extLst>
          </p:cNvPr>
          <p:cNvSpPr txBox="1"/>
          <p:nvPr/>
        </p:nvSpPr>
        <p:spPr>
          <a:xfrm>
            <a:off x="971550" y="60590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/>
              <a:t>B. Братья Райт </a:t>
            </a:r>
          </a:p>
        </p:txBody>
      </p:sp>
      <p:pic>
        <p:nvPicPr>
          <p:cNvPr id="24578" name="Picture 2" descr="Picture background">
            <a:extLst>
              <a:ext uri="{FF2B5EF4-FFF2-40B4-BE49-F238E27FC236}">
                <a16:creationId xmlns:a16="http://schemas.microsoft.com/office/drawing/2014/main" id="{506D319E-5618-4EA9-A321-F00A20AFB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1326594"/>
            <a:ext cx="9991725" cy="524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8513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947563-05BF-41F0-87BB-E1CF201BE558}"/>
              </a:ext>
            </a:extLst>
          </p:cNvPr>
          <p:cNvSpPr txBox="1"/>
          <p:nvPr/>
        </p:nvSpPr>
        <p:spPr>
          <a:xfrm>
            <a:off x="3048000" y="943660"/>
            <a:ext cx="6096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/>
              <a:t>1. Кто разработал проект парового двигателя: Ползунов или Кулибин?</a:t>
            </a:r>
          </a:p>
        </p:txBody>
      </p:sp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6A57218A-AD1D-4B95-8315-19B4FAC07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2353261"/>
            <a:ext cx="3025088" cy="416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icture background">
            <a:extLst>
              <a:ext uri="{FF2B5EF4-FFF2-40B4-BE49-F238E27FC236}">
                <a16:creationId xmlns:a16="http://schemas.microsoft.com/office/drawing/2014/main" id="{911AC486-16B5-412F-89A1-847137347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2784572"/>
            <a:ext cx="3468687" cy="366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950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3E1F156-3753-4D93-879E-5C557ACA4981}"/>
              </a:ext>
            </a:extLst>
          </p:cNvPr>
          <p:cNvSpPr txBox="1"/>
          <p:nvPr/>
        </p:nvSpPr>
        <p:spPr>
          <a:xfrm>
            <a:off x="3419475" y="253484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/>
              <a:t>Ползунов Иван Иванович, российский теплотехник.</a:t>
            </a:r>
          </a:p>
        </p:txBody>
      </p:sp>
      <p:pic>
        <p:nvPicPr>
          <p:cNvPr id="4" name="Picture 2" descr="Picture background">
            <a:extLst>
              <a:ext uri="{FF2B5EF4-FFF2-40B4-BE49-F238E27FC236}">
                <a16:creationId xmlns:a16="http://schemas.microsoft.com/office/drawing/2014/main" id="{10B02656-12CB-4C20-8EA5-A4E0F3D33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087" y="1320463"/>
            <a:ext cx="3933825" cy="5412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74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9485797-7869-426C-98BD-8A046363ECFF}"/>
              </a:ext>
            </a:extLst>
          </p:cNvPr>
          <p:cNvSpPr txBox="1"/>
          <p:nvPr/>
        </p:nvSpPr>
        <p:spPr>
          <a:xfrm>
            <a:off x="3152775" y="529709"/>
            <a:ext cx="6096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Кто создал первый двигатель внутреннего сгорания?</a:t>
            </a:r>
          </a:p>
        </p:txBody>
      </p:sp>
      <p:pic>
        <p:nvPicPr>
          <p:cNvPr id="4098" name="Picture 2" descr="Picture background">
            <a:extLst>
              <a:ext uri="{FF2B5EF4-FFF2-40B4-BE49-F238E27FC236}">
                <a16:creationId xmlns:a16="http://schemas.microsoft.com/office/drawing/2014/main" id="{DB42C875-8622-4E73-85FB-C23830D19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0" y="1837753"/>
            <a:ext cx="5829300" cy="440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933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3926F5C-0904-411E-BAF0-A2A36A499141}"/>
              </a:ext>
            </a:extLst>
          </p:cNvPr>
          <p:cNvSpPr txBox="1"/>
          <p:nvPr/>
        </p:nvSpPr>
        <p:spPr>
          <a:xfrm>
            <a:off x="3048000" y="424934"/>
            <a:ext cx="6096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Этьен </a:t>
            </a:r>
            <a:r>
              <a:rPr lang="ru-RU" sz="3200" b="1" dirty="0" err="1"/>
              <a:t>Ленуар</a:t>
            </a:r>
            <a:r>
              <a:rPr lang="ru-RU" sz="3200" b="1" dirty="0"/>
              <a:t>, французский изобретатель, 1860 год</a:t>
            </a:r>
          </a:p>
        </p:txBody>
      </p:sp>
      <p:pic>
        <p:nvPicPr>
          <p:cNvPr id="6150" name="Picture 6" descr="Picture background">
            <a:extLst>
              <a:ext uri="{FF2B5EF4-FFF2-40B4-BE49-F238E27FC236}">
                <a16:creationId xmlns:a16="http://schemas.microsoft.com/office/drawing/2014/main" id="{A2C72819-8459-4B4F-B9BA-DFDB8D510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262" y="1502152"/>
            <a:ext cx="4181475" cy="517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0640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C56C03B-A2B6-45BF-863B-2264EA47ED4F}"/>
              </a:ext>
            </a:extLst>
          </p:cNvPr>
          <p:cNvSpPr txBox="1"/>
          <p:nvPr/>
        </p:nvSpPr>
        <p:spPr>
          <a:xfrm>
            <a:off x="1885950" y="229285"/>
            <a:ext cx="84201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/>
              <a:t>Чем вместо бензина заправляли самый первый автомобиль? </a:t>
            </a:r>
          </a:p>
        </p:txBody>
      </p:sp>
      <p:pic>
        <p:nvPicPr>
          <p:cNvPr id="7170" name="Picture 2" descr="Picture background">
            <a:extLst>
              <a:ext uri="{FF2B5EF4-FFF2-40B4-BE49-F238E27FC236}">
                <a16:creationId xmlns:a16="http://schemas.microsoft.com/office/drawing/2014/main" id="{1029E31F-35AB-4118-AB62-009CF1D2F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808559"/>
            <a:ext cx="8248650" cy="463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302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4F630A6-1B07-4293-8086-E30D9D2FD379}"/>
              </a:ext>
            </a:extLst>
          </p:cNvPr>
          <p:cNvSpPr txBox="1"/>
          <p:nvPr/>
        </p:nvSpPr>
        <p:spPr>
          <a:xfrm>
            <a:off x="2952750" y="739259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/>
              <a:t>Дровами</a:t>
            </a:r>
          </a:p>
        </p:txBody>
      </p:sp>
      <p:pic>
        <p:nvPicPr>
          <p:cNvPr id="8194" name="Picture 2" descr="Picture background">
            <a:extLst>
              <a:ext uri="{FF2B5EF4-FFF2-40B4-BE49-F238E27FC236}">
                <a16:creationId xmlns:a16="http://schemas.microsoft.com/office/drawing/2014/main" id="{96A3AB91-65F4-4640-BC9A-0193AB2C0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99116"/>
            <a:ext cx="8229600" cy="46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07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>
            <a:extLst>
              <a:ext uri="{FF2B5EF4-FFF2-40B4-BE49-F238E27FC236}">
                <a16:creationId xmlns:a16="http://schemas.microsoft.com/office/drawing/2014/main" id="{306D2C50-4762-4CD7-9B42-FFEB36A62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1445" y="589449"/>
            <a:ext cx="939427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4400" b="1" dirty="0">
                <a:latin typeface="Calibri" panose="020F0502020204030204" pitchFamily="34" charset="0"/>
                <a:cs typeface="Calibri" panose="020F0502020204030204" pitchFamily="34" charset="0"/>
              </a:rPr>
              <a:t>Станок с ЧПУ – это станок с …</a:t>
            </a:r>
          </a:p>
        </p:txBody>
      </p:sp>
      <p:pic>
        <p:nvPicPr>
          <p:cNvPr id="9218" name="Picture 2" descr="Picture background">
            <a:extLst>
              <a:ext uri="{FF2B5EF4-FFF2-40B4-BE49-F238E27FC236}">
                <a16:creationId xmlns:a16="http://schemas.microsoft.com/office/drawing/2014/main" id="{EA959B5D-EE9F-4FEE-920F-BF654C235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1358890"/>
            <a:ext cx="7810500" cy="520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0380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315</Words>
  <Application>Microsoft Office PowerPoint</Application>
  <PresentationFormat>Широкоэкранный</PresentationFormat>
  <Paragraphs>44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</cp:revision>
  <dcterms:created xsi:type="dcterms:W3CDTF">2024-09-24T09:53:10Z</dcterms:created>
  <dcterms:modified xsi:type="dcterms:W3CDTF">2024-09-24T10:29:35Z</dcterms:modified>
</cp:coreProperties>
</file>