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57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39E"/>
    <a:srgbClr val="3B539E"/>
    <a:srgbClr val="914E98"/>
    <a:srgbClr val="3C5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18DBB-7F7E-4E16-A4B4-4787D6472440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FD34E-3AAA-472F-B190-40BF11D0B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3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FD34E-3AAA-472F-B190-40BF11D0B3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6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91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тоговый продукт практ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507932"/>
            <a:ext cx="8343900" cy="99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ртнеры практ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507932"/>
            <a:ext cx="7182379" cy="11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88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зультаты практ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515940"/>
            <a:ext cx="7772400" cy="110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2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Н практ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00797"/>
            <a:ext cx="11239546" cy="9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57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териалы практ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519847"/>
            <a:ext cx="6738216" cy="9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65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рам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4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ая заглуш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57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8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558800" y="596900"/>
            <a:ext cx="4051300" cy="56769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Портретная 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205360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атика практ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511811"/>
            <a:ext cx="7061200" cy="95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2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А практ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1" y="482601"/>
            <a:ext cx="7822965" cy="9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обенности практ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1" y="484818"/>
            <a:ext cx="7822965" cy="91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5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ь практ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62" y="415492"/>
            <a:ext cx="5290076" cy="10894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6" y="415492"/>
            <a:ext cx="1910044" cy="19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 практ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443118"/>
            <a:ext cx="5308072" cy="9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лючевая идея практ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501650"/>
            <a:ext cx="8204516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3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лючевые события и с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4598757"/>
            <a:ext cx="6362700" cy="795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5489624"/>
            <a:ext cx="1040552" cy="9676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9" y="372548"/>
            <a:ext cx="11293102" cy="99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8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Введите заголовок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Введите текст</a:t>
            </a:r>
          </a:p>
          <a:p>
            <a:pPr lvl="1"/>
            <a:r>
              <a:rPr lang="ru-RU" dirty="0"/>
              <a:t>Введите текст</a:t>
            </a:r>
          </a:p>
          <a:p>
            <a:pPr lvl="2"/>
            <a:r>
              <a:rPr lang="ru-RU" dirty="0"/>
              <a:t>Введите текст</a:t>
            </a:r>
          </a:p>
          <a:p>
            <a:pPr lvl="3"/>
            <a:r>
              <a:rPr lang="ru-RU" dirty="0"/>
              <a:t>Введите текст</a:t>
            </a:r>
          </a:p>
          <a:p>
            <a:pPr lvl="4"/>
            <a:r>
              <a:rPr lang="ru-RU" dirty="0"/>
              <a:t>Введите 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FB6EC-C4EC-402D-B6FE-F36D60D203AB}" type="datetimeFigureOut">
              <a:rPr lang="ru-RU" smtClean="0"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18E50-C44F-4867-90D4-A11503F08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8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1" r:id="rId3"/>
    <p:sldLayoutId id="2147483652" r:id="rId4"/>
    <p:sldLayoutId id="2147483661" r:id="rId5"/>
    <p:sldLayoutId id="2147483654" r:id="rId6"/>
    <p:sldLayoutId id="2147483655" r:id="rId7"/>
    <p:sldLayoutId id="2147483656" r:id="rId8"/>
    <p:sldLayoutId id="2147483653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59" r:id="rId16"/>
    <p:sldLayoutId id="21474836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irYjnKU9DsYuaA" TargetMode="External"/><Relationship Id="rId2" Type="http://schemas.openxmlformats.org/officeDocument/2006/relationships/hyperlink" Target="http://qrcoder.ru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855" y="2764024"/>
            <a:ext cx="1617189" cy="19384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27194" y="4326042"/>
            <a:ext cx="46885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Индивидуальная практика советника директора по воспитанию по развитию приоритетного направления воспитания в образовательной организации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376" y="5572537"/>
            <a:ext cx="3056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Илиеш</a:t>
            </a:r>
            <a:r>
              <a:rPr lang="ru-RU" sz="1600" dirty="0">
                <a:solidFill>
                  <a:schemeClr val="bg1"/>
                </a:solidFill>
              </a:rPr>
              <a:t> Яна Андреевна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376" y="5911091"/>
            <a:ext cx="6589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Эксперт ФГБУ «</a:t>
            </a:r>
            <a:r>
              <a:rPr lang="ru-RU" sz="1600" dirty="0" err="1">
                <a:solidFill>
                  <a:schemeClr val="bg1"/>
                </a:solidFill>
              </a:rPr>
              <a:t>Росдетцентр</a:t>
            </a:r>
            <a:r>
              <a:rPr lang="ru-RU" sz="1600" dirty="0">
                <a:solidFill>
                  <a:schemeClr val="bg1"/>
                </a:solidFill>
              </a:rPr>
              <a:t>»,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Советник директора по воспитанию Всероссийского проекта «Навигаторы детства», Кстовский муниципальный округ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31103" y="4093976"/>
            <a:ext cx="1792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Кстовский муниципальный округ</a:t>
            </a:r>
          </a:p>
        </p:txBody>
      </p:sp>
    </p:spTree>
    <p:extLst>
      <p:ext uri="{BB962C8B-B14F-4D97-AF65-F5344CB8AC3E}">
        <p14:creationId xmlns:p14="http://schemas.microsoft.com/office/powerpoint/2010/main" val="337784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0;p13"/>
          <p:cNvSpPr/>
          <p:nvPr/>
        </p:nvSpPr>
        <p:spPr>
          <a:xfrm>
            <a:off x="2364142" y="5602022"/>
            <a:ext cx="3713929" cy="68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None/>
            </a:pPr>
            <a:r>
              <a:rPr lang="ru-RU" sz="2800" b="1" i="0" u="none" strike="noStrike" cap="none" dirty="0">
                <a:solidFill>
                  <a:srgbClr val="3B539E"/>
                </a:solidFill>
                <a:latin typeface="+mn-lt"/>
                <a:ea typeface="Calibri"/>
                <a:cs typeface="Calibri"/>
                <a:sym typeface="Calibri"/>
              </a:rPr>
              <a:t>01.24 – 02.24</a:t>
            </a:r>
            <a:endParaRPr sz="2800" b="1" i="0" u="none" strike="noStrike" cap="none" dirty="0">
              <a:solidFill>
                <a:srgbClr val="3B539E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80;p13"/>
          <p:cNvSpPr/>
          <p:nvPr/>
        </p:nvSpPr>
        <p:spPr>
          <a:xfrm>
            <a:off x="7420237" y="5354372"/>
            <a:ext cx="4303358" cy="68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None/>
            </a:pPr>
            <a:r>
              <a:rPr lang="ru-RU" sz="2800" b="1" dirty="0">
                <a:solidFill>
                  <a:srgbClr val="3B539E"/>
                </a:solidFill>
                <a:ea typeface="Calibri"/>
                <a:cs typeface="Calibri"/>
                <a:sym typeface="Calibri"/>
              </a:rPr>
              <a:t>Дата проведения: 14.02.2024, длительность 6 часов</a:t>
            </a:r>
            <a:endParaRPr sz="2800" b="1" i="0" u="none" strike="noStrike" cap="none" dirty="0">
              <a:solidFill>
                <a:srgbClr val="3B539E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23047" y="3021105"/>
            <a:ext cx="10910047" cy="0"/>
          </a:xfrm>
          <a:prstGeom prst="line">
            <a:avLst/>
          </a:prstGeom>
          <a:ln w="38100">
            <a:solidFill>
              <a:srgbClr val="3E539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53" y="1751118"/>
            <a:ext cx="912762" cy="12968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35" y="1760083"/>
            <a:ext cx="912762" cy="12968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55" y="1760083"/>
            <a:ext cx="912762" cy="12968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75" y="1760083"/>
            <a:ext cx="912762" cy="12968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595" y="1751118"/>
            <a:ext cx="912762" cy="12968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280" y="1751118"/>
            <a:ext cx="912762" cy="1296882"/>
          </a:xfrm>
          <a:prstGeom prst="rect">
            <a:avLst/>
          </a:prstGeom>
        </p:spPr>
      </p:pic>
      <p:sp>
        <p:nvSpPr>
          <p:cNvPr id="14" name="Google Shape;280;p13"/>
          <p:cNvSpPr/>
          <p:nvPr/>
        </p:nvSpPr>
        <p:spPr>
          <a:xfrm>
            <a:off x="786524" y="3276630"/>
            <a:ext cx="1822819" cy="68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None/>
            </a:pPr>
            <a:r>
              <a:rPr lang="ru-RU" sz="1600" i="0" u="none" strike="noStrike" cap="none" dirty="0">
                <a:solidFill>
                  <a:srgbClr val="3B539E"/>
                </a:solidFill>
                <a:latin typeface="+mn-lt"/>
                <a:ea typeface="Calibri"/>
                <a:cs typeface="Calibri"/>
                <a:sym typeface="Calibri"/>
              </a:rPr>
              <a:t>Разработка программы Марафона</a:t>
            </a:r>
            <a:endParaRPr sz="1600" i="0" u="none" strike="noStrike" cap="none" dirty="0">
              <a:solidFill>
                <a:srgbClr val="3B539E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80;p13"/>
          <p:cNvSpPr/>
          <p:nvPr/>
        </p:nvSpPr>
        <p:spPr>
          <a:xfrm>
            <a:off x="2867312" y="3284677"/>
            <a:ext cx="1323688" cy="68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None/>
            </a:pPr>
            <a:r>
              <a:rPr lang="ru-RU" sz="1600" i="0" u="none" strike="noStrike" cap="none" dirty="0">
                <a:solidFill>
                  <a:srgbClr val="3B539E"/>
                </a:solidFill>
                <a:latin typeface="+mn-lt"/>
                <a:ea typeface="Calibri"/>
                <a:cs typeface="Calibri"/>
                <a:sym typeface="Calibri"/>
              </a:rPr>
              <a:t>Поиск спикеров</a:t>
            </a:r>
            <a:endParaRPr sz="1600" i="0" u="none" strike="noStrike" cap="none" dirty="0">
              <a:solidFill>
                <a:srgbClr val="3B539E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80;p13"/>
          <p:cNvSpPr/>
          <p:nvPr/>
        </p:nvSpPr>
        <p:spPr>
          <a:xfrm>
            <a:off x="4170687" y="3294559"/>
            <a:ext cx="2068532" cy="68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None/>
            </a:pPr>
            <a:r>
              <a:rPr lang="ru-RU" sz="1600" i="0" u="none" strike="noStrike" cap="none" dirty="0">
                <a:solidFill>
                  <a:srgbClr val="3B539E"/>
                </a:solidFill>
                <a:latin typeface="+mn-lt"/>
                <a:ea typeface="Calibri"/>
                <a:cs typeface="Calibri"/>
                <a:sym typeface="Calibri"/>
              </a:rPr>
              <a:t>Привлечение социальных партнеров</a:t>
            </a:r>
            <a:endParaRPr sz="1600" i="0" u="none" strike="noStrike" cap="none" dirty="0">
              <a:solidFill>
                <a:srgbClr val="3B539E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80;p13"/>
          <p:cNvSpPr/>
          <p:nvPr/>
        </p:nvSpPr>
        <p:spPr>
          <a:xfrm>
            <a:off x="6128600" y="3276630"/>
            <a:ext cx="1654437" cy="68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None/>
            </a:pPr>
            <a:r>
              <a:rPr lang="ru-RU" sz="1600" i="0" u="none" strike="noStrike" cap="none" dirty="0">
                <a:solidFill>
                  <a:srgbClr val="3B539E"/>
                </a:solidFill>
                <a:latin typeface="+mn-lt"/>
                <a:ea typeface="Calibri"/>
                <a:cs typeface="Calibri"/>
                <a:sym typeface="Calibri"/>
              </a:rPr>
              <a:t>Приглашение участников</a:t>
            </a:r>
            <a:endParaRPr sz="1600" i="0" u="none" strike="noStrike" cap="none" dirty="0">
              <a:solidFill>
                <a:srgbClr val="3B539E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80;p13"/>
          <p:cNvSpPr/>
          <p:nvPr/>
        </p:nvSpPr>
        <p:spPr>
          <a:xfrm>
            <a:off x="7954595" y="3274567"/>
            <a:ext cx="1532761" cy="68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None/>
            </a:pPr>
            <a:r>
              <a:rPr lang="ru-RU" sz="1600" i="0" u="none" strike="noStrike" cap="none" dirty="0">
                <a:solidFill>
                  <a:srgbClr val="3B539E"/>
                </a:solidFill>
                <a:latin typeface="+mn-lt"/>
                <a:ea typeface="Calibri"/>
                <a:cs typeface="Calibri"/>
                <a:sym typeface="Calibri"/>
              </a:rPr>
              <a:t>Проведение Марафона</a:t>
            </a:r>
            <a:endParaRPr sz="1600" i="0" u="none" strike="noStrike" cap="none" dirty="0">
              <a:solidFill>
                <a:srgbClr val="3B539E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80;p13"/>
          <p:cNvSpPr/>
          <p:nvPr/>
        </p:nvSpPr>
        <p:spPr>
          <a:xfrm>
            <a:off x="9671314" y="3455542"/>
            <a:ext cx="1679015" cy="689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Calibri"/>
              <a:buNone/>
            </a:pPr>
            <a:r>
              <a:rPr lang="ru-RU" sz="1600" i="0" u="none" strike="noStrike" cap="none" dirty="0">
                <a:solidFill>
                  <a:srgbClr val="3B539E"/>
                </a:solidFill>
                <a:latin typeface="+mn-lt"/>
                <a:ea typeface="Calibri"/>
                <a:cs typeface="Calibri"/>
                <a:sym typeface="Calibri"/>
              </a:rPr>
              <a:t>Сбор обратной связи, вручение сертификатов участникам</a:t>
            </a:r>
            <a:endParaRPr sz="1600" i="0" u="none" strike="noStrike" cap="none" dirty="0">
              <a:solidFill>
                <a:srgbClr val="3B539E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13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 rot="2531002">
            <a:off x="1947370" y="2038326"/>
            <a:ext cx="330799" cy="330799"/>
          </a:xfrm>
          <a:prstGeom prst="roundRect">
            <a:avLst/>
          </a:prstGeom>
          <a:solidFill>
            <a:srgbClr val="3C5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 rot="2531002">
            <a:off x="1947372" y="3082095"/>
            <a:ext cx="330799" cy="330799"/>
          </a:xfrm>
          <a:prstGeom prst="roundRect">
            <a:avLst/>
          </a:prstGeom>
          <a:solidFill>
            <a:srgbClr val="914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rot="2531002">
            <a:off x="1947369" y="4125858"/>
            <a:ext cx="330799" cy="330799"/>
          </a:xfrm>
          <a:prstGeom prst="roundRect">
            <a:avLst/>
          </a:prstGeom>
          <a:solidFill>
            <a:srgbClr val="3C5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79655" y="2019059"/>
            <a:ext cx="831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Готовый медиа-контент (статьи на официальный сайт, посты для публикации в соц. сетях)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9654" y="3062828"/>
            <a:ext cx="831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Качественный фото- и видеоматериал для создания контента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9654" y="4106595"/>
            <a:ext cx="831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План </a:t>
            </a:r>
            <a:r>
              <a:rPr lang="ru-RU" dirty="0" err="1">
                <a:solidFill>
                  <a:srgbClr val="3E539E"/>
                </a:solidFill>
              </a:rPr>
              <a:t>режиссирования</a:t>
            </a:r>
            <a:r>
              <a:rPr lang="ru-RU" dirty="0">
                <a:solidFill>
                  <a:srgbClr val="3E539E"/>
                </a:solidFill>
              </a:rPr>
              <a:t> и продюсирования  медиапродукта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7611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A51A45-B567-47F7-84C0-442FF7F7E2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504949"/>
            <a:ext cx="2895600" cy="16287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A3644B-596E-4EB9-934E-CFBF79A54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1" y="1715865"/>
            <a:ext cx="3257550" cy="115622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FF426DF-CC1D-4C81-91DA-FB0C0E2B1415}"/>
              </a:ext>
            </a:extLst>
          </p:cNvPr>
          <p:cNvSpPr/>
          <p:nvPr/>
        </p:nvSpPr>
        <p:spPr>
          <a:xfrm>
            <a:off x="4543425" y="2414282"/>
            <a:ext cx="1028700" cy="357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CC044-A73A-4605-B49F-82E375F00940}"/>
              </a:ext>
            </a:extLst>
          </p:cNvPr>
          <p:cNvSpPr txBox="1"/>
          <p:nvPr/>
        </p:nvSpPr>
        <p:spPr>
          <a:xfrm>
            <a:off x="4476750" y="2371666"/>
            <a:ext cx="17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округ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7EA82D-F2C6-4C18-A670-7970A4CF4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5" t="89718" r="3200" b="2873"/>
          <a:stretch/>
        </p:blipFill>
        <p:spPr>
          <a:xfrm>
            <a:off x="7648577" y="3782635"/>
            <a:ext cx="3677376" cy="26316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5B0AF90-5F85-4E41-9DBC-AE25D66AEB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8" t="23591" r="21563" b="34332"/>
          <a:stretch/>
        </p:blipFill>
        <p:spPr>
          <a:xfrm>
            <a:off x="938948" y="2836021"/>
            <a:ext cx="3181351" cy="1295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861EA82-0A25-4FEE-AD50-BE92777A55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76" y="2995085"/>
            <a:ext cx="3612375" cy="12838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4ECD663-BFA7-4AE6-A52D-5F1B19CB84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50" y="3025208"/>
            <a:ext cx="3257551" cy="91702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CE191DF-0886-4E74-8448-71BE0B286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99" y="4340146"/>
            <a:ext cx="2074125" cy="20741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AB816F3-BB94-4698-8136-9D2797C312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475" y="3942235"/>
            <a:ext cx="1769993" cy="243134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746DB7-353C-48B6-9454-AEE1A1F595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4" y="1628091"/>
            <a:ext cx="2340514" cy="10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21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2531002">
            <a:off x="6065737" y="2572076"/>
            <a:ext cx="330799" cy="330799"/>
          </a:xfrm>
          <a:prstGeom prst="roundRect">
            <a:avLst/>
          </a:prstGeom>
          <a:solidFill>
            <a:srgbClr val="3C5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rot="2531002">
            <a:off x="6065739" y="3378902"/>
            <a:ext cx="330799" cy="330799"/>
          </a:xfrm>
          <a:prstGeom prst="roundRect">
            <a:avLst/>
          </a:prstGeom>
          <a:solidFill>
            <a:srgbClr val="914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598022" y="2552809"/>
            <a:ext cx="297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Готовые медиапродукты – 20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5216" y="4113985"/>
            <a:ext cx="4718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Выявление и поддержка талантливых представителей</a:t>
            </a:r>
          </a:p>
          <a:p>
            <a:r>
              <a:rPr lang="ru-RU" dirty="0">
                <a:solidFill>
                  <a:srgbClr val="3E539E"/>
                </a:solidFill>
              </a:rPr>
              <a:t>молодежных медиа-сообществ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 rot="2531002">
            <a:off x="830349" y="2572751"/>
            <a:ext cx="330799" cy="330799"/>
          </a:xfrm>
          <a:prstGeom prst="roundRect">
            <a:avLst/>
          </a:prstGeom>
          <a:solidFill>
            <a:srgbClr val="3C5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2531002">
            <a:off x="830351" y="3379577"/>
            <a:ext cx="330799" cy="330799"/>
          </a:xfrm>
          <a:prstGeom prst="roundRect">
            <a:avLst/>
          </a:prstGeom>
          <a:solidFill>
            <a:srgbClr val="914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2531002">
            <a:off x="830348" y="4150534"/>
            <a:ext cx="330799" cy="330799"/>
          </a:xfrm>
          <a:prstGeom prst="roundRect">
            <a:avLst/>
          </a:prstGeom>
          <a:solidFill>
            <a:srgbClr val="3C5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362634" y="2553484"/>
            <a:ext cx="2976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Количество участников - 80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2634" y="3360310"/>
            <a:ext cx="297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Количество гостей и спикеров - 20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2634" y="4131271"/>
            <a:ext cx="297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Общее время проведения марафона – 6 часов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0939" y="1776357"/>
            <a:ext cx="4616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  <a:buSzPts val="2000"/>
            </a:pPr>
            <a:r>
              <a:rPr lang="ru-RU" sz="2400" b="1" dirty="0">
                <a:solidFill>
                  <a:srgbClr val="3E539E"/>
                </a:solidFill>
                <a:ea typeface="Arial"/>
                <a:cs typeface="Arial"/>
                <a:sym typeface="Arial"/>
              </a:rPr>
              <a:t>Количественные результаты</a:t>
            </a:r>
            <a:endParaRPr lang="ru-RU" sz="1600" dirty="0">
              <a:solidFill>
                <a:srgbClr val="3E539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95521" y="1776357"/>
            <a:ext cx="4219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  <a:buSzPts val="2000"/>
            </a:pPr>
            <a:r>
              <a:rPr lang="ru-RU" sz="2400" b="1" dirty="0">
                <a:solidFill>
                  <a:srgbClr val="3E539E"/>
                </a:solidFill>
                <a:ea typeface="Arial"/>
                <a:cs typeface="Arial"/>
                <a:sym typeface="Arial"/>
              </a:rPr>
              <a:t>Качественные результаты</a:t>
            </a:r>
            <a:endParaRPr lang="ru-RU" sz="1600" dirty="0">
              <a:solidFill>
                <a:srgbClr val="3E539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Скругленный прямоугольник 1">
            <a:extLst>
              <a:ext uri="{FF2B5EF4-FFF2-40B4-BE49-F238E27FC236}">
                <a16:creationId xmlns:a16="http://schemas.microsoft.com/office/drawing/2014/main" id="{1086E373-A8D9-4E09-922A-B2E882E95ACB}"/>
              </a:ext>
            </a:extLst>
          </p:cNvPr>
          <p:cNvSpPr/>
          <p:nvPr/>
        </p:nvSpPr>
        <p:spPr>
          <a:xfrm rot="2531002">
            <a:off x="6065739" y="4289036"/>
            <a:ext cx="330799" cy="330799"/>
          </a:xfrm>
          <a:prstGeom prst="roundRect">
            <a:avLst/>
          </a:prstGeom>
          <a:solidFill>
            <a:srgbClr val="3C5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78B6A1-EADA-4FCD-B24E-2630BA6BE2A0}"/>
              </a:ext>
            </a:extLst>
          </p:cNvPr>
          <p:cNvSpPr txBox="1"/>
          <p:nvPr/>
        </p:nvSpPr>
        <p:spPr>
          <a:xfrm>
            <a:off x="6635217" y="3272359"/>
            <a:ext cx="5013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Обратная связь от участников практики и спикеров (анкетирование) - 100</a:t>
            </a:r>
          </a:p>
        </p:txBody>
      </p:sp>
      <p:sp>
        <p:nvSpPr>
          <p:cNvPr id="20" name="Скругленный прямоугольник 2">
            <a:extLst>
              <a:ext uri="{FF2B5EF4-FFF2-40B4-BE49-F238E27FC236}">
                <a16:creationId xmlns:a16="http://schemas.microsoft.com/office/drawing/2014/main" id="{F9E6593D-A935-4A00-8135-2EFE800B3719}"/>
              </a:ext>
            </a:extLst>
          </p:cNvPr>
          <p:cNvSpPr/>
          <p:nvPr/>
        </p:nvSpPr>
        <p:spPr>
          <a:xfrm rot="2531002">
            <a:off x="6065738" y="5312477"/>
            <a:ext cx="330799" cy="330799"/>
          </a:xfrm>
          <a:prstGeom prst="roundRect">
            <a:avLst/>
          </a:prstGeom>
          <a:solidFill>
            <a:srgbClr val="914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D677B4-3FDC-4EDF-A355-63653D6324C6}"/>
              </a:ext>
            </a:extLst>
          </p:cNvPr>
          <p:cNvSpPr txBox="1"/>
          <p:nvPr/>
        </p:nvSpPr>
        <p:spPr>
          <a:xfrm>
            <a:off x="6635216" y="5123635"/>
            <a:ext cx="4718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Улучшение навыков молодежи в</a:t>
            </a:r>
          </a:p>
          <a:p>
            <a:r>
              <a:rPr lang="ru-RU" dirty="0">
                <a:solidFill>
                  <a:srgbClr val="3E539E"/>
                </a:solidFill>
              </a:rPr>
              <a:t>сфере медиа</a:t>
            </a:r>
          </a:p>
        </p:txBody>
      </p:sp>
    </p:spTree>
    <p:extLst>
      <p:ext uri="{BB962C8B-B14F-4D97-AF65-F5344CB8AC3E}">
        <p14:creationId xmlns:p14="http://schemas.microsoft.com/office/powerpoint/2010/main" val="2453369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227" y="1525531"/>
            <a:ext cx="5378740" cy="3474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Google Shape;163;p7"/>
          <p:cNvSpPr txBox="1"/>
          <p:nvPr/>
        </p:nvSpPr>
        <p:spPr>
          <a:xfrm>
            <a:off x="1322663" y="5520507"/>
            <a:ext cx="40830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3E539E"/>
                </a:solidFill>
                <a:latin typeface="Arial"/>
                <a:ea typeface="Arial"/>
                <a:cs typeface="Arial"/>
                <a:sym typeface="Arial"/>
              </a:rPr>
              <a:t>https://vk.com/kstovsky_neftyanoi?w=wall-95361563_5195</a:t>
            </a:r>
            <a:endParaRPr lang="ru-RU" sz="1200" b="1" i="0" u="none" strike="noStrike" cap="none" dirty="0">
              <a:solidFill>
                <a:srgbClr val="3E53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63;p7"/>
          <p:cNvSpPr txBox="1"/>
          <p:nvPr/>
        </p:nvSpPr>
        <p:spPr>
          <a:xfrm>
            <a:off x="7165752" y="5548292"/>
            <a:ext cx="408305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3E539E"/>
                </a:solidFill>
                <a:latin typeface="Arial"/>
                <a:ea typeface="Arial"/>
                <a:cs typeface="Arial"/>
                <a:sym typeface="Arial"/>
              </a:rPr>
              <a:t>https://clck.ru/3BJmDq</a:t>
            </a:r>
            <a:endParaRPr lang="ru-RU" sz="1200" b="1" i="0" u="none" strike="noStrike" cap="none" dirty="0">
              <a:solidFill>
                <a:srgbClr val="3E53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2531002">
            <a:off x="998604" y="5596519"/>
            <a:ext cx="268647" cy="268647"/>
          </a:xfrm>
          <a:prstGeom prst="roundRect">
            <a:avLst/>
          </a:prstGeom>
          <a:solidFill>
            <a:srgbClr val="3C5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 rot="2531002">
            <a:off x="6693775" y="5596520"/>
            <a:ext cx="268647" cy="268647"/>
          </a:xfrm>
          <a:prstGeom prst="roundRect">
            <a:avLst/>
          </a:prstGeom>
          <a:solidFill>
            <a:srgbClr val="3C5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54345" y="1525531"/>
            <a:ext cx="5378740" cy="3474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26945E-4BED-435D-8BA4-98936CB382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r="10283"/>
          <a:stretch/>
        </p:blipFill>
        <p:spPr>
          <a:xfrm>
            <a:off x="770788" y="1635004"/>
            <a:ext cx="5029617" cy="32558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82AE3E-5CA9-4E92-B0FB-DF9EBE4FD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62" y="1635004"/>
            <a:ext cx="5059105" cy="32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54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9;p22"/>
          <p:cNvSpPr/>
          <p:nvPr/>
        </p:nvSpPr>
        <p:spPr>
          <a:xfrm>
            <a:off x="8052192" y="1930014"/>
            <a:ext cx="3342268" cy="3412951"/>
          </a:xfrm>
          <a:prstGeom prst="frame">
            <a:avLst>
              <a:gd name="adj1" fmla="val 12500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30;p22"/>
          <p:cNvSpPr/>
          <p:nvPr/>
        </p:nvSpPr>
        <p:spPr>
          <a:xfrm flipH="1">
            <a:off x="8322410" y="3029806"/>
            <a:ext cx="2792547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QR-код </a:t>
            </a:r>
            <a:r>
              <a:rPr lang="ru-RU" sz="24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http://qrcoder.ru/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63;p7"/>
          <p:cNvSpPr txBox="1"/>
          <p:nvPr/>
        </p:nvSpPr>
        <p:spPr>
          <a:xfrm>
            <a:off x="480551" y="2691231"/>
            <a:ext cx="7508692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3E539E"/>
                </a:solidFill>
                <a:latin typeface="Arial"/>
                <a:ea typeface="Arial"/>
                <a:cs typeface="Arial"/>
                <a:sym typeface="Arial"/>
              </a:rPr>
              <a:t>Ссылка на материалы, размещенные на </a:t>
            </a:r>
            <a:r>
              <a:rPr lang="ru-RU" sz="3200" b="1" i="0" u="none" strike="noStrike" cap="none" dirty="0" err="1">
                <a:solidFill>
                  <a:srgbClr val="3E539E"/>
                </a:solidFill>
                <a:latin typeface="Arial"/>
                <a:ea typeface="Arial"/>
                <a:cs typeface="Arial"/>
                <a:sym typeface="Arial"/>
              </a:rPr>
              <a:t>Яндекс.Диске</a:t>
            </a:r>
            <a:r>
              <a:rPr lang="ru-RU" sz="3200" b="1" i="0" u="none" strike="noStrike" cap="none" dirty="0">
                <a:solidFill>
                  <a:srgbClr val="3E539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dirty="0">
                <a:solidFill>
                  <a:srgbClr val="FF0000"/>
                </a:solidFill>
                <a:hlinkClick r:id="rId3"/>
              </a:rPr>
              <a:t>https://disk.yandex.ru/d/irYjnKU9DsYuaA</a:t>
            </a:r>
            <a:endParaRPr lang="ru-RU" sz="3200" b="1" dirty="0">
              <a:solidFill>
                <a:srgbClr val="FF0000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2531002">
            <a:off x="548780" y="2067654"/>
            <a:ext cx="330799" cy="330799"/>
          </a:xfrm>
          <a:prstGeom prst="roundRect">
            <a:avLst/>
          </a:prstGeom>
          <a:solidFill>
            <a:srgbClr val="3C5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FBA02F-2620-4647-B3F5-81964867B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2324956"/>
            <a:ext cx="2705336" cy="27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3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F78BD4-6524-41F1-8C56-DEA566C68C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2" b="3292"/>
          <a:stretch>
            <a:fillRect/>
          </a:stretch>
        </p:blipFill>
        <p:spPr/>
      </p:pic>
      <p:sp>
        <p:nvSpPr>
          <p:cNvPr id="3" name="Прямоугольник 2"/>
          <p:cNvSpPr/>
          <p:nvPr/>
        </p:nvSpPr>
        <p:spPr>
          <a:xfrm>
            <a:off x="5350808" y="1309573"/>
            <a:ext cx="69745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ru-RU" sz="24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Илиеш</a:t>
            </a:r>
            <a:r>
              <a:rPr lang="ru-RU" sz="2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Яна Андреевна</a:t>
            </a:r>
          </a:p>
          <a:p>
            <a:pPr lvl="0">
              <a:buClr>
                <a:srgbClr val="000000"/>
              </a:buClr>
              <a:buSzPts val="2400"/>
            </a:pPr>
            <a:r>
              <a:rPr lang="ru-RU" sz="2400" b="1" dirty="0">
                <a:solidFill>
                  <a:schemeClr val="bg1"/>
                </a:solidFill>
              </a:rPr>
              <a:t>ГБПОУ КНТ </a:t>
            </a:r>
            <a:r>
              <a:rPr lang="ru-RU" sz="2400" b="1" dirty="0" err="1">
                <a:solidFill>
                  <a:schemeClr val="bg1"/>
                </a:solidFill>
              </a:rPr>
              <a:t>им.Б.И</a:t>
            </a:r>
            <a:r>
              <a:rPr lang="ru-RU" sz="2400" b="1" dirty="0">
                <a:solidFill>
                  <a:schemeClr val="bg1"/>
                </a:solidFill>
              </a:rPr>
              <a:t>. Корнилова</a:t>
            </a:r>
            <a:endParaRPr lang="ru-RU" sz="2400" b="1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buSzPts val="2400"/>
            </a:pPr>
            <a:endParaRPr lang="ru-RU" sz="2400" b="1" dirty="0">
              <a:solidFill>
                <a:schemeClr val="bg1"/>
              </a:solidFill>
            </a:endParaRPr>
          </a:p>
          <a:p>
            <a:pPr lvl="0">
              <a:buClr>
                <a:srgbClr val="000000"/>
              </a:buClr>
              <a:buSzPts val="2400"/>
            </a:pPr>
            <a:r>
              <a:rPr lang="ru-RU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Достижения в профессиональной деятельности: Наставник победителей</a:t>
            </a:r>
          </a:p>
          <a:p>
            <a:pPr lvl="0">
              <a:buClr>
                <a:srgbClr val="000000"/>
              </a:buClr>
              <a:buSzPts val="2400"/>
            </a:pPr>
            <a:r>
              <a:rPr lang="ru-RU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Всероссийского конкурса «Большая Перемена» в 2021, 2022, 2023 г.; спикер регионального форума «Регион талантов», спикер межрегионального семинара «Некоторые подходы к достижению целевых ориентиров программы воспитания»</a:t>
            </a:r>
          </a:p>
          <a:p>
            <a:pPr lvl="0">
              <a:buClr>
                <a:srgbClr val="000000"/>
              </a:buClr>
              <a:buSzPts val="2400"/>
            </a:pPr>
            <a:endParaRPr lang="ru-RU" sz="2400" dirty="0">
              <a:solidFill>
                <a:schemeClr val="bg1"/>
              </a:solidFill>
            </a:endParaRPr>
          </a:p>
          <a:p>
            <a:pPr lvl="0">
              <a:buClr>
                <a:srgbClr val="000000"/>
              </a:buClr>
              <a:buSzPts val="2400"/>
            </a:pPr>
            <a:r>
              <a:rPr lang="ru-RU" sz="2400" dirty="0">
                <a:solidFill>
                  <a:schemeClr val="bg1"/>
                </a:solidFill>
              </a:rPr>
              <a:t>Стаж</a:t>
            </a:r>
            <a:r>
              <a:rPr lang="ru-RU" sz="24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работы: 10 лет</a:t>
            </a:r>
          </a:p>
          <a:p>
            <a:pPr lvl="0">
              <a:buClr>
                <a:srgbClr val="000000"/>
              </a:buClr>
              <a:buSzPts val="2400"/>
            </a:pPr>
            <a:r>
              <a:rPr lang="en-US" sz="2400" dirty="0">
                <a:solidFill>
                  <a:schemeClr val="bg1"/>
                </a:solidFill>
              </a:rPr>
              <a:t>https://t.me/Ilieshyana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5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157" y="1739564"/>
            <a:ext cx="11116236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3E539E"/>
                </a:solidFill>
              </a:rPr>
              <a:t>Медиа - творчество - совсем молодое направление, но уже составляет конкуренцию самым востребованным специальностям. Оно дает возможность освоить широкий спектр профессий. Медиа - творчество - позволяет создать современную информационно-технологическую платформу, площадку для продуктивного взаимодействия с детьми всех заинтересованных лиц – родителей, педагогов, расширить возможности для приобщения к медиа - культуре детей и взрослых.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3E539E"/>
                </a:solidFill>
              </a:rPr>
              <a:t>Образовательный марафон для студентов и школьников «Медиа+» направлен на развитие медиа-компетенций у молодежи по основным направлениям: работа с текстом, </a:t>
            </a:r>
            <a:r>
              <a:rPr lang="ru-RU" dirty="0" err="1">
                <a:solidFill>
                  <a:srgbClr val="3E539E"/>
                </a:solidFill>
              </a:rPr>
              <a:t>блогинг</a:t>
            </a:r>
            <a:r>
              <a:rPr lang="ru-RU" dirty="0">
                <a:solidFill>
                  <a:srgbClr val="3E539E"/>
                </a:solidFill>
              </a:rPr>
              <a:t>, SMM, событийная фото-и -видеосъемка, продюсирование, ведение сообществ и каналов в социальных сетях. </a:t>
            </a:r>
          </a:p>
        </p:txBody>
      </p:sp>
    </p:spTree>
    <p:extLst>
      <p:ext uri="{BB962C8B-B14F-4D97-AF65-F5344CB8AC3E}">
        <p14:creationId xmlns:p14="http://schemas.microsoft.com/office/powerpoint/2010/main" val="310154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9;p3"/>
          <p:cNvSpPr txBox="1"/>
          <p:nvPr/>
        </p:nvSpPr>
        <p:spPr>
          <a:xfrm>
            <a:off x="745714" y="1572239"/>
            <a:ext cx="691619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ПРИОРИТЕТНОЕ НАПРАВЛЕНИЕ </a:t>
            </a:r>
            <a:br>
              <a:rPr lang="ru-RU" sz="32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2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РАЗВИТИЯ СФЕРЫ ВОСПИТАНИЯ,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3B539E"/>
                </a:solidFill>
                <a:latin typeface="Arial"/>
                <a:ea typeface="Arial"/>
                <a:cs typeface="Arial"/>
                <a:sym typeface="Arial"/>
              </a:rPr>
              <a:t>опыт реализации по которому представлен </a:t>
            </a:r>
            <a:endParaRPr sz="1400" b="0" i="0" u="none" strike="noStrike" cap="none" dirty="0">
              <a:solidFill>
                <a:srgbClr val="3B53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3B539E"/>
                </a:solidFill>
                <a:latin typeface="Arial"/>
                <a:ea typeface="Arial"/>
                <a:cs typeface="Arial"/>
                <a:sym typeface="Arial"/>
              </a:rPr>
              <a:t>в данной практике</a:t>
            </a:r>
            <a:endParaRPr sz="1400" b="0" i="0" u="none" strike="noStrike" cap="none" dirty="0">
              <a:solidFill>
                <a:srgbClr val="3B53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09;p3"/>
          <p:cNvSpPr txBox="1"/>
          <p:nvPr/>
        </p:nvSpPr>
        <p:spPr>
          <a:xfrm>
            <a:off x="745714" y="4732068"/>
            <a:ext cx="691619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ОСНОВНЫЕ ЦЕННОСТИ,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b="1" dirty="0">
                <a:solidFill>
                  <a:srgbClr val="3B539E"/>
                </a:solidFill>
                <a:latin typeface="Arial"/>
                <a:ea typeface="Arial"/>
                <a:cs typeface="Arial"/>
                <a:sym typeface="Arial"/>
              </a:rPr>
              <a:t>на которые ориентирована</a:t>
            </a:r>
            <a:endParaRPr sz="1400" b="0" i="0" u="none" strike="noStrike" cap="none" dirty="0">
              <a:solidFill>
                <a:srgbClr val="3B539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3B539E"/>
                </a:solidFill>
                <a:latin typeface="Arial"/>
                <a:ea typeface="Arial"/>
                <a:cs typeface="Arial"/>
                <a:sym typeface="Arial"/>
              </a:rPr>
              <a:t>данная практика</a:t>
            </a:r>
            <a:endParaRPr sz="1400" b="0" i="0" u="none" strike="noStrike" cap="none" dirty="0">
              <a:solidFill>
                <a:srgbClr val="3B53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09;p3"/>
          <p:cNvSpPr txBox="1"/>
          <p:nvPr/>
        </p:nvSpPr>
        <p:spPr>
          <a:xfrm>
            <a:off x="8152461" y="4178069"/>
            <a:ext cx="3162898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3200"/>
            </a:pPr>
            <a:r>
              <a:rPr lang="ru-RU" sz="2000" b="1" i="0" u="none" strike="noStrike" cap="none" dirty="0">
                <a:solidFill>
                  <a:srgbClr val="3E539E"/>
                </a:solidFill>
                <a:latin typeface="Arial"/>
                <a:ea typeface="Arial"/>
                <a:cs typeface="Arial"/>
                <a:sym typeface="Arial"/>
              </a:rPr>
              <a:t>Социальные, коллективные и личные ценности:</a:t>
            </a:r>
            <a:br>
              <a:rPr lang="ru-RU" sz="2000" b="1" i="0" u="none" strike="noStrike" cap="none" dirty="0">
                <a:solidFill>
                  <a:srgbClr val="3E539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1" i="0" u="none" strike="noStrike" cap="none" dirty="0">
                <a:solidFill>
                  <a:srgbClr val="3E539E"/>
                </a:solidFill>
                <a:latin typeface="Arial"/>
                <a:ea typeface="Arial"/>
                <a:cs typeface="Arial"/>
                <a:sym typeface="Arial"/>
              </a:rPr>
              <a:t> патриотизм, гражданственность, созидательный труд, коллективизм</a:t>
            </a:r>
            <a:endParaRPr lang="ru-RU" sz="1050" b="0" i="0" u="none" strike="noStrike" cap="none" dirty="0">
              <a:solidFill>
                <a:srgbClr val="3E539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EC826E-742F-42D0-B86B-F47A4CFE98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617937"/>
            <a:ext cx="3248143" cy="32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1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2531002">
            <a:off x="2009078" y="1804960"/>
            <a:ext cx="330799" cy="330799"/>
          </a:xfrm>
          <a:prstGeom prst="roundRect">
            <a:avLst/>
          </a:prstGeom>
          <a:solidFill>
            <a:srgbClr val="3C5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rot="2531002">
            <a:off x="2009079" y="3497227"/>
            <a:ext cx="330799" cy="330799"/>
          </a:xfrm>
          <a:prstGeom prst="roundRect">
            <a:avLst/>
          </a:prstGeom>
          <a:solidFill>
            <a:srgbClr val="914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2531002">
            <a:off x="2009079" y="5160161"/>
            <a:ext cx="330799" cy="330799"/>
          </a:xfrm>
          <a:prstGeom prst="roundRect">
            <a:avLst/>
          </a:prstGeom>
          <a:solidFill>
            <a:srgbClr val="3C5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80446" y="1880995"/>
            <a:ext cx="831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обучающиеся СПО и образовательных организаций</a:t>
            </a:r>
          </a:p>
          <a:p>
            <a:r>
              <a:rPr lang="ru-RU" dirty="0">
                <a:solidFill>
                  <a:srgbClr val="3E539E"/>
                </a:solidFill>
              </a:rPr>
              <a:t>Кстовского муниципального округа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80446" y="3339460"/>
            <a:ext cx="9511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лидеры и активисты детских медиацентров</a:t>
            </a:r>
          </a:p>
          <a:p>
            <a:r>
              <a:rPr lang="ru-RU" dirty="0">
                <a:solidFill>
                  <a:srgbClr val="3E539E"/>
                </a:solidFill>
              </a:rPr>
              <a:t>Кстовского муниципального округа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9200" y="4919205"/>
            <a:ext cx="9511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советники директора по воспитанию и взаимодействию </a:t>
            </a:r>
            <a:br>
              <a:rPr lang="ru-RU" dirty="0">
                <a:solidFill>
                  <a:srgbClr val="3E539E"/>
                </a:solidFill>
              </a:rPr>
            </a:br>
            <a:r>
              <a:rPr lang="ru-RU" dirty="0">
                <a:solidFill>
                  <a:srgbClr val="3E539E"/>
                </a:solidFill>
              </a:rPr>
              <a:t>с детскими общественными организациями, муниципальный координатор проекта «Навигаторы детства»</a:t>
            </a:r>
          </a:p>
        </p:txBody>
      </p:sp>
      <p:pic>
        <p:nvPicPr>
          <p:cNvPr id="16" name="Google Shape;151;p6" descr="https://image.flaticon.com/icons/png/512/90/90784.png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66312" y="1610468"/>
            <a:ext cx="1251584" cy="118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3;p6" descr="http://cdn.onlinewebfonts.com/svg/download_65396.png"/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81464" y="3020181"/>
            <a:ext cx="1338821" cy="118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51;p6" descr="https://image.flaticon.com/icons/png/512/90/90784.png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565054" y="4743377"/>
            <a:ext cx="1338821" cy="1223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3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2531002">
            <a:off x="1762678" y="2044406"/>
            <a:ext cx="330799" cy="330799"/>
          </a:xfrm>
          <a:prstGeom prst="roundRect">
            <a:avLst/>
          </a:prstGeom>
          <a:solidFill>
            <a:srgbClr val="3C5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rot="2531002">
            <a:off x="1762681" y="2935748"/>
            <a:ext cx="330799" cy="330799"/>
          </a:xfrm>
          <a:prstGeom prst="roundRect">
            <a:avLst/>
          </a:prstGeom>
          <a:solidFill>
            <a:srgbClr val="914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 rot="2531002">
            <a:off x="1762678" y="3895035"/>
            <a:ext cx="330799" cy="330799"/>
          </a:xfrm>
          <a:prstGeom prst="roundRect">
            <a:avLst/>
          </a:prstGeom>
          <a:solidFill>
            <a:srgbClr val="3C5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rot="2531002">
            <a:off x="1762681" y="4922278"/>
            <a:ext cx="330799" cy="330799"/>
          </a:xfrm>
          <a:prstGeom prst="roundRect">
            <a:avLst/>
          </a:prstGeom>
          <a:solidFill>
            <a:srgbClr val="914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94963" y="2025139"/>
            <a:ext cx="8310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привлечение широкого круга социальных партнеров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4963" y="2916481"/>
            <a:ext cx="831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использование различных инструментов для создания качественного медиа-контента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94963" y="3807823"/>
            <a:ext cx="924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методическая разработка поможет  руководителям школьных и студенческих-медиацентров расширить знания в области медиа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4963" y="4903011"/>
            <a:ext cx="831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E539E"/>
                </a:solidFill>
              </a:rPr>
              <a:t>Уникальная возможность получить практические инструменты от специалистов медиа-сферы</a:t>
            </a:r>
          </a:p>
        </p:txBody>
      </p:sp>
    </p:spTree>
    <p:extLst>
      <p:ext uri="{BB962C8B-B14F-4D97-AF65-F5344CB8AC3E}">
        <p14:creationId xmlns:p14="http://schemas.microsoft.com/office/powerpoint/2010/main" val="408643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882" y="2644170"/>
            <a:ext cx="11116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E539E"/>
                </a:solidFill>
              </a:rPr>
              <a:t>Повышение медиа грамотности молодежи и выработки практических навыков по созданию, развитию и продвижению собственных проектов в области медиа, для 80 обучающихся (студентов и школьников) Кстовского муниципального округа 14 февраля 2024 года</a:t>
            </a:r>
          </a:p>
        </p:txBody>
      </p:sp>
    </p:spTree>
    <p:extLst>
      <p:ext uri="{BB962C8B-B14F-4D97-AF65-F5344CB8AC3E}">
        <p14:creationId xmlns:p14="http://schemas.microsoft.com/office/powerpoint/2010/main" val="162066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2531002">
            <a:off x="1072956" y="2000930"/>
            <a:ext cx="330799" cy="330799"/>
          </a:xfrm>
          <a:prstGeom prst="roundRect">
            <a:avLst/>
          </a:prstGeom>
          <a:solidFill>
            <a:srgbClr val="3C5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 rot="2531002">
            <a:off x="1072957" y="3311857"/>
            <a:ext cx="330799" cy="330799"/>
          </a:xfrm>
          <a:prstGeom prst="roundRect">
            <a:avLst/>
          </a:prstGeom>
          <a:solidFill>
            <a:srgbClr val="914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rot="2531002">
            <a:off x="1072957" y="4921293"/>
            <a:ext cx="330799" cy="330799"/>
          </a:xfrm>
          <a:prstGeom prst="roundRect">
            <a:avLst/>
          </a:prstGeom>
          <a:solidFill>
            <a:srgbClr val="914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71984" y="1932701"/>
            <a:ext cx="8310283" cy="41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-развитие профессиональных умений для работы в медиасфере;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4859" y="3222515"/>
            <a:ext cx="8310283" cy="77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-вовлечение молодежи в активную общественную деятельность, формирование гражданской позиции;</a:t>
            </a:r>
            <a:endParaRPr lang="ru-RU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4860" y="4817119"/>
            <a:ext cx="831028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-развитие творческой активности молодежи;</a:t>
            </a:r>
            <a:endParaRPr lang="ru-RU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формирование лидерских качеств.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9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129" y="1879077"/>
            <a:ext cx="111162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E539E"/>
                </a:solidFill>
              </a:rPr>
              <a:t>Образовательный марафон для студентов и школьников направлен на развитие медиа-компетенций у молодежи по направлениям: работа с текстом, </a:t>
            </a:r>
            <a:r>
              <a:rPr lang="ru-RU" sz="2400" dirty="0" err="1">
                <a:solidFill>
                  <a:srgbClr val="3E539E"/>
                </a:solidFill>
              </a:rPr>
              <a:t>блогинг</a:t>
            </a:r>
            <a:r>
              <a:rPr lang="ru-RU" sz="2400" dirty="0">
                <a:solidFill>
                  <a:srgbClr val="3E539E"/>
                </a:solidFill>
              </a:rPr>
              <a:t>, SMM, событийная фото-и -видеосъемка, продюсирование, ведение сообществ и каналов в социальных сетях. Образовательные блоки в рамках данных направлений были подготовлены компетентными специалистами в области медиа: журналистами, маркетологами, продюсерами, руководителем студенческой медиа-студии, телеведущим, блогером, администратором </a:t>
            </a:r>
            <a:r>
              <a:rPr lang="ru-RU" sz="2400" dirty="0" err="1">
                <a:solidFill>
                  <a:srgbClr val="3E539E"/>
                </a:solidFill>
              </a:rPr>
              <a:t>Госпаблики</a:t>
            </a:r>
            <a:r>
              <a:rPr lang="ru-RU" sz="2400" dirty="0">
                <a:solidFill>
                  <a:srgbClr val="3E539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60379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ПРАКТИ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605</Words>
  <Application>Microsoft Office PowerPoint</Application>
  <PresentationFormat>Широкоэкранный</PresentationFormat>
  <Paragraphs>66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ПРАКТИКА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User</cp:lastModifiedBy>
  <cp:revision>32</cp:revision>
  <dcterms:created xsi:type="dcterms:W3CDTF">2024-06-06T11:32:20Z</dcterms:created>
  <dcterms:modified xsi:type="dcterms:W3CDTF">2024-06-19T05:16:09Z</dcterms:modified>
</cp:coreProperties>
</file>