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276" r:id="rId1"/>
  </p:sldMasterIdLst>
  <p:notesMasterIdLst>
    <p:notesMasterId r:id="rId24"/>
  </p:notesMasterIdLst>
  <p:handoutMasterIdLst>
    <p:handoutMasterId r:id="rId25"/>
  </p:handoutMasterIdLst>
  <p:sldIdLst>
    <p:sldId id="333" r:id="rId2"/>
    <p:sldId id="271" r:id="rId3"/>
    <p:sldId id="257" r:id="rId4"/>
    <p:sldId id="262" r:id="rId5"/>
    <p:sldId id="263" r:id="rId6"/>
    <p:sldId id="283" r:id="rId7"/>
    <p:sldId id="268" r:id="rId8"/>
    <p:sldId id="334" r:id="rId9"/>
    <p:sldId id="335" r:id="rId10"/>
    <p:sldId id="336" r:id="rId11"/>
    <p:sldId id="337" r:id="rId12"/>
    <p:sldId id="338" r:id="rId13"/>
    <p:sldId id="339" r:id="rId14"/>
    <p:sldId id="310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7F7F7"/>
    <a:srgbClr val="BCBECC"/>
    <a:srgbClr val="525252"/>
    <a:srgbClr val="EDEDED"/>
    <a:srgbClr val="F5F5F5"/>
    <a:srgbClr val="F0F0F0"/>
    <a:srgbClr val="EAEAEA"/>
    <a:srgbClr val="2C2E3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03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33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6" d="100"/>
          <a:sy n="56" d="100"/>
        </p:scale>
        <p:origin x="2856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02897-D5C5-4E13-A4CA-E5A00CBC4912}" type="datetimeFigureOut">
              <a:rPr lang="en-GB" smtClean="0"/>
              <a:pPr/>
              <a:t>21/11/2023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C6809-54C7-4E8C-92BE-EA66DC51617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303433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44638-4128-4F18-B15A-79D89638D5D7}" type="datetimeFigureOut">
              <a:rPr lang="en-GB" smtClean="0"/>
              <a:pPr/>
              <a:t>21/11/2023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864DD-B4D3-4597-9502-4DEE4697BB4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40710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69276851"/>
      </p:ext>
    </p:extLst>
  </p:cSld>
  <p:clrMapOvr>
    <a:masterClrMapping/>
  </p:clrMapOvr>
  <p:hf hdr="0" ftr="0" dt="0"/>
  <p:extLst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2486000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9016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43429995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16510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7552184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35626961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92620376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25449900"/>
      </p:ext>
    </p:extLst>
  </p:cSld>
  <p:clrMapOvr>
    <a:masterClrMapping/>
  </p:clrMapOvr>
  <p:hf hdr="0" ftr="0" dt="0"/>
  <p:extLst>
    <p:ext uri="{DCECCB84-F9BA-43D5-87BE-67443E8EF086}">
      <p15:sldGuideLst xmlns=""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7683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1615352" y="161484"/>
            <a:ext cx="432256" cy="266871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/>
                </a:solidFill>
                <a:latin typeface="Montserrat" panose="00000500000000000000" pitchFamily="50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fld id="{0BFFEFE7-F74E-4B47-BF2C-F3A5B986320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975879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048518" y="0"/>
            <a:ext cx="7143482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35512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26952730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6184901" y="618186"/>
            <a:ext cx="6007100" cy="6239814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  <p:sp>
        <p:nvSpPr>
          <p:cNvPr id="19" name="Rectangle 18"/>
          <p:cNvSpPr/>
          <p:nvPr userDrawn="1"/>
        </p:nvSpPr>
        <p:spPr>
          <a:xfrm>
            <a:off x="0" y="1"/>
            <a:ext cx="12192000" cy="618186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1615352" y="161484"/>
            <a:ext cx="432256" cy="266871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/>
                </a:solidFill>
                <a:latin typeface="Montserrat" panose="00000500000000000000" pitchFamily="50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fld id="{0BFFEFE7-F74E-4B47-BF2C-F3A5B98632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Freeform 13"/>
          <p:cNvSpPr>
            <a:spLocks/>
          </p:cNvSpPr>
          <p:nvPr userDrawn="1"/>
        </p:nvSpPr>
        <p:spPr bwMode="auto">
          <a:xfrm>
            <a:off x="484321" y="161485"/>
            <a:ext cx="338682" cy="320618"/>
          </a:xfrm>
          <a:custGeom>
            <a:avLst/>
            <a:gdLst>
              <a:gd name="T0" fmla="*/ 1200 w 1200"/>
              <a:gd name="T1" fmla="*/ 2 h 1136"/>
              <a:gd name="T2" fmla="*/ 0 w 1200"/>
              <a:gd name="T3" fmla="*/ 0 h 1136"/>
              <a:gd name="T4" fmla="*/ 122 w 1200"/>
              <a:gd name="T5" fmla="*/ 349 h 1136"/>
              <a:gd name="T6" fmla="*/ 212 w 1200"/>
              <a:gd name="T7" fmla="*/ 602 h 1136"/>
              <a:gd name="T8" fmla="*/ 401 w 1200"/>
              <a:gd name="T9" fmla="*/ 1136 h 1136"/>
              <a:gd name="T10" fmla="*/ 583 w 1200"/>
              <a:gd name="T11" fmla="*/ 877 h 1136"/>
              <a:gd name="T12" fmla="*/ 483 w 1200"/>
              <a:gd name="T13" fmla="*/ 604 h 1136"/>
              <a:gd name="T14" fmla="*/ 768 w 1200"/>
              <a:gd name="T15" fmla="*/ 608 h 1136"/>
              <a:gd name="T16" fmla="*/ 950 w 1200"/>
              <a:gd name="T17" fmla="*/ 349 h 1136"/>
              <a:gd name="T18" fmla="*/ 390 w 1200"/>
              <a:gd name="T19" fmla="*/ 349 h 1136"/>
              <a:gd name="T20" fmla="*/ 355 w 1200"/>
              <a:gd name="T21" fmla="*/ 253 h 1136"/>
              <a:gd name="T22" fmla="*/ 1017 w 1200"/>
              <a:gd name="T23" fmla="*/ 261 h 1136"/>
              <a:gd name="T24" fmla="*/ 1200 w 1200"/>
              <a:gd name="T25" fmla="*/ 2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0" h="1136">
                <a:moveTo>
                  <a:pt x="1200" y="2"/>
                </a:moveTo>
                <a:lnTo>
                  <a:pt x="0" y="0"/>
                </a:lnTo>
                <a:lnTo>
                  <a:pt x="122" y="349"/>
                </a:lnTo>
                <a:lnTo>
                  <a:pt x="212" y="602"/>
                </a:lnTo>
                <a:lnTo>
                  <a:pt x="401" y="1136"/>
                </a:lnTo>
                <a:lnTo>
                  <a:pt x="583" y="877"/>
                </a:lnTo>
                <a:lnTo>
                  <a:pt x="483" y="604"/>
                </a:lnTo>
                <a:lnTo>
                  <a:pt x="768" y="608"/>
                </a:lnTo>
                <a:lnTo>
                  <a:pt x="950" y="349"/>
                </a:lnTo>
                <a:lnTo>
                  <a:pt x="390" y="349"/>
                </a:lnTo>
                <a:lnTo>
                  <a:pt x="355" y="253"/>
                </a:lnTo>
                <a:lnTo>
                  <a:pt x="1017" y="261"/>
                </a:lnTo>
                <a:lnTo>
                  <a:pt x="1200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6670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" y="618187"/>
            <a:ext cx="5428342" cy="6239813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rtl="0">
              <a:defRPr lang="en-GB"/>
            </a:lvl1pPr>
          </a:lstStyle>
          <a:p>
            <a:endParaRPr lang="en-GB"/>
          </a:p>
        </p:txBody>
      </p:sp>
      <p:sp>
        <p:nvSpPr>
          <p:cNvPr id="19" name="Rectangle 18"/>
          <p:cNvSpPr/>
          <p:nvPr userDrawn="1"/>
        </p:nvSpPr>
        <p:spPr>
          <a:xfrm>
            <a:off x="0" y="1"/>
            <a:ext cx="12192000" cy="618186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1615352" y="161484"/>
            <a:ext cx="432256" cy="266871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/>
                </a:solidFill>
                <a:latin typeface="Montserrat" panose="00000500000000000000" pitchFamily="50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fld id="{0BFFEFE7-F74E-4B47-BF2C-F3A5B98632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Freeform 13"/>
          <p:cNvSpPr>
            <a:spLocks/>
          </p:cNvSpPr>
          <p:nvPr userDrawn="1"/>
        </p:nvSpPr>
        <p:spPr bwMode="auto">
          <a:xfrm>
            <a:off x="484321" y="161485"/>
            <a:ext cx="338682" cy="320618"/>
          </a:xfrm>
          <a:custGeom>
            <a:avLst/>
            <a:gdLst>
              <a:gd name="T0" fmla="*/ 1200 w 1200"/>
              <a:gd name="T1" fmla="*/ 2 h 1136"/>
              <a:gd name="T2" fmla="*/ 0 w 1200"/>
              <a:gd name="T3" fmla="*/ 0 h 1136"/>
              <a:gd name="T4" fmla="*/ 122 w 1200"/>
              <a:gd name="T5" fmla="*/ 349 h 1136"/>
              <a:gd name="T6" fmla="*/ 212 w 1200"/>
              <a:gd name="T7" fmla="*/ 602 h 1136"/>
              <a:gd name="T8" fmla="*/ 401 w 1200"/>
              <a:gd name="T9" fmla="*/ 1136 h 1136"/>
              <a:gd name="T10" fmla="*/ 583 w 1200"/>
              <a:gd name="T11" fmla="*/ 877 h 1136"/>
              <a:gd name="T12" fmla="*/ 483 w 1200"/>
              <a:gd name="T13" fmla="*/ 604 h 1136"/>
              <a:gd name="T14" fmla="*/ 768 w 1200"/>
              <a:gd name="T15" fmla="*/ 608 h 1136"/>
              <a:gd name="T16" fmla="*/ 950 w 1200"/>
              <a:gd name="T17" fmla="*/ 349 h 1136"/>
              <a:gd name="T18" fmla="*/ 390 w 1200"/>
              <a:gd name="T19" fmla="*/ 349 h 1136"/>
              <a:gd name="T20" fmla="*/ 355 w 1200"/>
              <a:gd name="T21" fmla="*/ 253 h 1136"/>
              <a:gd name="T22" fmla="*/ 1017 w 1200"/>
              <a:gd name="T23" fmla="*/ 261 h 1136"/>
              <a:gd name="T24" fmla="*/ 1200 w 1200"/>
              <a:gd name="T25" fmla="*/ 2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0" h="1136">
                <a:moveTo>
                  <a:pt x="1200" y="2"/>
                </a:moveTo>
                <a:lnTo>
                  <a:pt x="0" y="0"/>
                </a:lnTo>
                <a:lnTo>
                  <a:pt x="122" y="349"/>
                </a:lnTo>
                <a:lnTo>
                  <a:pt x="212" y="602"/>
                </a:lnTo>
                <a:lnTo>
                  <a:pt x="401" y="1136"/>
                </a:lnTo>
                <a:lnTo>
                  <a:pt x="583" y="877"/>
                </a:lnTo>
                <a:lnTo>
                  <a:pt x="483" y="604"/>
                </a:lnTo>
                <a:lnTo>
                  <a:pt x="768" y="608"/>
                </a:lnTo>
                <a:lnTo>
                  <a:pt x="950" y="349"/>
                </a:lnTo>
                <a:lnTo>
                  <a:pt x="390" y="349"/>
                </a:lnTo>
                <a:lnTo>
                  <a:pt x="355" y="253"/>
                </a:lnTo>
                <a:lnTo>
                  <a:pt x="1017" y="261"/>
                </a:lnTo>
                <a:lnTo>
                  <a:pt x="1200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605311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058863" y="1007382"/>
            <a:ext cx="4328683" cy="224146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 lang="en-GB"/>
            </a:lvl1pPr>
          </a:lstStyle>
          <a:p>
            <a:endParaRPr lang="en-GB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8874" y="1007382"/>
            <a:ext cx="4328683" cy="224146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 lang="en-GB"/>
            </a:lvl1pPr>
          </a:lstStyle>
          <a:p>
            <a:endParaRPr lang="en-GB"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1058863" y="3841198"/>
            <a:ext cx="4328683" cy="224146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 lang="en-GB"/>
            </a:lvl1pPr>
          </a:lstStyle>
          <a:p>
            <a:endParaRPr lang="en-GB"/>
          </a:p>
        </p:txBody>
      </p:sp>
      <p:sp>
        <p:nvSpPr>
          <p:cNvPr id="16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8874" y="3841198"/>
            <a:ext cx="4328683" cy="224146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 lang="en-GB"/>
            </a:lvl1pPr>
          </a:lstStyle>
          <a:p>
            <a:endParaRPr lang="en-GB"/>
          </a:p>
        </p:txBody>
      </p:sp>
      <p:sp>
        <p:nvSpPr>
          <p:cNvPr id="25" name="Rectangle 24"/>
          <p:cNvSpPr/>
          <p:nvPr userDrawn="1"/>
        </p:nvSpPr>
        <p:spPr>
          <a:xfrm>
            <a:off x="0" y="1"/>
            <a:ext cx="12192000" cy="618186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1615352" y="161484"/>
            <a:ext cx="432256" cy="266871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/>
                </a:solidFill>
                <a:latin typeface="Montserrat" panose="00000500000000000000" pitchFamily="50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fld id="{0BFFEFE7-F74E-4B47-BF2C-F3A5B98632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7" name="Freeform 13"/>
          <p:cNvSpPr>
            <a:spLocks/>
          </p:cNvSpPr>
          <p:nvPr userDrawn="1"/>
        </p:nvSpPr>
        <p:spPr bwMode="auto">
          <a:xfrm>
            <a:off x="484321" y="161485"/>
            <a:ext cx="338682" cy="320618"/>
          </a:xfrm>
          <a:custGeom>
            <a:avLst/>
            <a:gdLst>
              <a:gd name="T0" fmla="*/ 1200 w 1200"/>
              <a:gd name="T1" fmla="*/ 2 h 1136"/>
              <a:gd name="T2" fmla="*/ 0 w 1200"/>
              <a:gd name="T3" fmla="*/ 0 h 1136"/>
              <a:gd name="T4" fmla="*/ 122 w 1200"/>
              <a:gd name="T5" fmla="*/ 349 h 1136"/>
              <a:gd name="T6" fmla="*/ 212 w 1200"/>
              <a:gd name="T7" fmla="*/ 602 h 1136"/>
              <a:gd name="T8" fmla="*/ 401 w 1200"/>
              <a:gd name="T9" fmla="*/ 1136 h 1136"/>
              <a:gd name="T10" fmla="*/ 583 w 1200"/>
              <a:gd name="T11" fmla="*/ 877 h 1136"/>
              <a:gd name="T12" fmla="*/ 483 w 1200"/>
              <a:gd name="T13" fmla="*/ 604 h 1136"/>
              <a:gd name="T14" fmla="*/ 768 w 1200"/>
              <a:gd name="T15" fmla="*/ 608 h 1136"/>
              <a:gd name="T16" fmla="*/ 950 w 1200"/>
              <a:gd name="T17" fmla="*/ 349 h 1136"/>
              <a:gd name="T18" fmla="*/ 390 w 1200"/>
              <a:gd name="T19" fmla="*/ 349 h 1136"/>
              <a:gd name="T20" fmla="*/ 355 w 1200"/>
              <a:gd name="T21" fmla="*/ 253 h 1136"/>
              <a:gd name="T22" fmla="*/ 1017 w 1200"/>
              <a:gd name="T23" fmla="*/ 261 h 1136"/>
              <a:gd name="T24" fmla="*/ 1200 w 1200"/>
              <a:gd name="T25" fmla="*/ 2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0" h="1136">
                <a:moveTo>
                  <a:pt x="1200" y="2"/>
                </a:moveTo>
                <a:lnTo>
                  <a:pt x="0" y="0"/>
                </a:lnTo>
                <a:lnTo>
                  <a:pt x="122" y="349"/>
                </a:lnTo>
                <a:lnTo>
                  <a:pt x="212" y="602"/>
                </a:lnTo>
                <a:lnTo>
                  <a:pt x="401" y="1136"/>
                </a:lnTo>
                <a:lnTo>
                  <a:pt x="583" y="877"/>
                </a:lnTo>
                <a:lnTo>
                  <a:pt x="483" y="604"/>
                </a:lnTo>
                <a:lnTo>
                  <a:pt x="768" y="608"/>
                </a:lnTo>
                <a:lnTo>
                  <a:pt x="950" y="349"/>
                </a:lnTo>
                <a:lnTo>
                  <a:pt x="390" y="349"/>
                </a:lnTo>
                <a:lnTo>
                  <a:pt x="355" y="253"/>
                </a:lnTo>
                <a:lnTo>
                  <a:pt x="1017" y="261"/>
                </a:lnTo>
                <a:lnTo>
                  <a:pt x="1200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737242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514107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1"/>
            <a:ext cx="12192000" cy="618186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1615352" y="161484"/>
            <a:ext cx="432256" cy="266871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/>
                </a:solidFill>
                <a:latin typeface="Montserrat" panose="00000500000000000000" pitchFamily="50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fld id="{6C299AA7-9C88-48AF-8D79-DA9C7F089E5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Freeform 13"/>
          <p:cNvSpPr>
            <a:spLocks/>
          </p:cNvSpPr>
          <p:nvPr userDrawn="1"/>
        </p:nvSpPr>
        <p:spPr bwMode="auto">
          <a:xfrm>
            <a:off x="484321" y="161485"/>
            <a:ext cx="338682" cy="320618"/>
          </a:xfrm>
          <a:custGeom>
            <a:avLst/>
            <a:gdLst>
              <a:gd name="T0" fmla="*/ 1200 w 1200"/>
              <a:gd name="T1" fmla="*/ 2 h 1136"/>
              <a:gd name="T2" fmla="*/ 0 w 1200"/>
              <a:gd name="T3" fmla="*/ 0 h 1136"/>
              <a:gd name="T4" fmla="*/ 122 w 1200"/>
              <a:gd name="T5" fmla="*/ 349 h 1136"/>
              <a:gd name="T6" fmla="*/ 212 w 1200"/>
              <a:gd name="T7" fmla="*/ 602 h 1136"/>
              <a:gd name="T8" fmla="*/ 401 w 1200"/>
              <a:gd name="T9" fmla="*/ 1136 h 1136"/>
              <a:gd name="T10" fmla="*/ 583 w 1200"/>
              <a:gd name="T11" fmla="*/ 877 h 1136"/>
              <a:gd name="T12" fmla="*/ 483 w 1200"/>
              <a:gd name="T13" fmla="*/ 604 h 1136"/>
              <a:gd name="T14" fmla="*/ 768 w 1200"/>
              <a:gd name="T15" fmla="*/ 608 h 1136"/>
              <a:gd name="T16" fmla="*/ 950 w 1200"/>
              <a:gd name="T17" fmla="*/ 349 h 1136"/>
              <a:gd name="T18" fmla="*/ 390 w 1200"/>
              <a:gd name="T19" fmla="*/ 349 h 1136"/>
              <a:gd name="T20" fmla="*/ 355 w 1200"/>
              <a:gd name="T21" fmla="*/ 253 h 1136"/>
              <a:gd name="T22" fmla="*/ 1017 w 1200"/>
              <a:gd name="T23" fmla="*/ 261 h 1136"/>
              <a:gd name="T24" fmla="*/ 1200 w 1200"/>
              <a:gd name="T25" fmla="*/ 2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0" h="1136">
                <a:moveTo>
                  <a:pt x="1200" y="2"/>
                </a:moveTo>
                <a:lnTo>
                  <a:pt x="0" y="0"/>
                </a:lnTo>
                <a:lnTo>
                  <a:pt x="122" y="349"/>
                </a:lnTo>
                <a:lnTo>
                  <a:pt x="212" y="602"/>
                </a:lnTo>
                <a:lnTo>
                  <a:pt x="401" y="1136"/>
                </a:lnTo>
                <a:lnTo>
                  <a:pt x="583" y="877"/>
                </a:lnTo>
                <a:lnTo>
                  <a:pt x="483" y="604"/>
                </a:lnTo>
                <a:lnTo>
                  <a:pt x="768" y="608"/>
                </a:lnTo>
                <a:lnTo>
                  <a:pt x="950" y="349"/>
                </a:lnTo>
                <a:lnTo>
                  <a:pt x="390" y="349"/>
                </a:lnTo>
                <a:lnTo>
                  <a:pt x="355" y="253"/>
                </a:lnTo>
                <a:lnTo>
                  <a:pt x="1017" y="261"/>
                </a:lnTo>
                <a:lnTo>
                  <a:pt x="1200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5547397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5377342" y="618187"/>
            <a:ext cx="6814657" cy="62398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20" name="Rectangle 19"/>
          <p:cNvSpPr/>
          <p:nvPr userDrawn="1"/>
        </p:nvSpPr>
        <p:spPr>
          <a:xfrm>
            <a:off x="0" y="1"/>
            <a:ext cx="12192000" cy="618186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11615352" y="161484"/>
            <a:ext cx="432256" cy="266871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/>
                </a:solidFill>
                <a:latin typeface="Montserrat" panose="00000500000000000000" pitchFamily="50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fld id="{0BFFEFE7-F74E-4B47-BF2C-F3A5B98632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2" name="Freeform 13"/>
          <p:cNvSpPr>
            <a:spLocks/>
          </p:cNvSpPr>
          <p:nvPr userDrawn="1"/>
        </p:nvSpPr>
        <p:spPr bwMode="auto">
          <a:xfrm>
            <a:off x="484321" y="161485"/>
            <a:ext cx="338682" cy="320618"/>
          </a:xfrm>
          <a:custGeom>
            <a:avLst/>
            <a:gdLst>
              <a:gd name="T0" fmla="*/ 1200 w 1200"/>
              <a:gd name="T1" fmla="*/ 2 h 1136"/>
              <a:gd name="T2" fmla="*/ 0 w 1200"/>
              <a:gd name="T3" fmla="*/ 0 h 1136"/>
              <a:gd name="T4" fmla="*/ 122 w 1200"/>
              <a:gd name="T5" fmla="*/ 349 h 1136"/>
              <a:gd name="T6" fmla="*/ 212 w 1200"/>
              <a:gd name="T7" fmla="*/ 602 h 1136"/>
              <a:gd name="T8" fmla="*/ 401 w 1200"/>
              <a:gd name="T9" fmla="*/ 1136 h 1136"/>
              <a:gd name="T10" fmla="*/ 583 w 1200"/>
              <a:gd name="T11" fmla="*/ 877 h 1136"/>
              <a:gd name="T12" fmla="*/ 483 w 1200"/>
              <a:gd name="T13" fmla="*/ 604 h 1136"/>
              <a:gd name="T14" fmla="*/ 768 w 1200"/>
              <a:gd name="T15" fmla="*/ 608 h 1136"/>
              <a:gd name="T16" fmla="*/ 950 w 1200"/>
              <a:gd name="T17" fmla="*/ 349 h 1136"/>
              <a:gd name="T18" fmla="*/ 390 w 1200"/>
              <a:gd name="T19" fmla="*/ 349 h 1136"/>
              <a:gd name="T20" fmla="*/ 355 w 1200"/>
              <a:gd name="T21" fmla="*/ 253 h 1136"/>
              <a:gd name="T22" fmla="*/ 1017 w 1200"/>
              <a:gd name="T23" fmla="*/ 261 h 1136"/>
              <a:gd name="T24" fmla="*/ 1200 w 1200"/>
              <a:gd name="T25" fmla="*/ 2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0" h="1136">
                <a:moveTo>
                  <a:pt x="1200" y="2"/>
                </a:moveTo>
                <a:lnTo>
                  <a:pt x="0" y="0"/>
                </a:lnTo>
                <a:lnTo>
                  <a:pt x="122" y="349"/>
                </a:lnTo>
                <a:lnTo>
                  <a:pt x="212" y="602"/>
                </a:lnTo>
                <a:lnTo>
                  <a:pt x="401" y="1136"/>
                </a:lnTo>
                <a:lnTo>
                  <a:pt x="583" y="877"/>
                </a:lnTo>
                <a:lnTo>
                  <a:pt x="483" y="604"/>
                </a:lnTo>
                <a:lnTo>
                  <a:pt x="768" y="608"/>
                </a:lnTo>
                <a:lnTo>
                  <a:pt x="950" y="349"/>
                </a:lnTo>
                <a:lnTo>
                  <a:pt x="390" y="349"/>
                </a:lnTo>
                <a:lnTo>
                  <a:pt x="355" y="253"/>
                </a:lnTo>
                <a:lnTo>
                  <a:pt x="1017" y="261"/>
                </a:lnTo>
                <a:lnTo>
                  <a:pt x="1200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451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34158025"/>
      </p:ext>
    </p:extLst>
  </p:cSld>
  <p:clrMapOvr>
    <a:masterClrMapping/>
  </p:clrMapOvr>
  <p:hf hdr="0" ftr="0" dt="0"/>
  <p:extLst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44485520"/>
      </p:ext>
    </p:extLst>
  </p:cSld>
  <p:clrMapOvr>
    <a:masterClrMapping/>
  </p:clrMapOvr>
  <p:hf hdr="0" ftr="0" dt="0"/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24040972"/>
      </p:ext>
    </p:extLst>
  </p:cSld>
  <p:clrMapOvr>
    <a:masterClrMapping/>
  </p:clrMapOvr>
  <p:hf hdr="0" ftr="0" dt="0"/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2953083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99AA7-9C88-48AF-8D79-DA9C7F089E5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0E23657-9103-4A24-8A76-93DFF0DA8CF8}"/>
              </a:ext>
            </a:extLst>
          </p:cNvPr>
          <p:cNvSpPr/>
          <p:nvPr userDrawn="1"/>
        </p:nvSpPr>
        <p:spPr>
          <a:xfrm>
            <a:off x="0" y="1"/>
            <a:ext cx="12192000" cy="618186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 13">
            <a:extLst>
              <a:ext uri="{FF2B5EF4-FFF2-40B4-BE49-F238E27FC236}">
                <a16:creationId xmlns="" xmlns:a16="http://schemas.microsoft.com/office/drawing/2014/main" id="{DA9CA0AC-A015-4060-833C-E74ACBAFC430}"/>
              </a:ext>
            </a:extLst>
          </p:cNvPr>
          <p:cNvSpPr>
            <a:spLocks/>
          </p:cNvSpPr>
          <p:nvPr userDrawn="1"/>
        </p:nvSpPr>
        <p:spPr bwMode="auto">
          <a:xfrm>
            <a:off x="484321" y="161485"/>
            <a:ext cx="338682" cy="320618"/>
          </a:xfrm>
          <a:custGeom>
            <a:avLst/>
            <a:gdLst>
              <a:gd name="T0" fmla="*/ 1200 w 1200"/>
              <a:gd name="T1" fmla="*/ 2 h 1136"/>
              <a:gd name="T2" fmla="*/ 0 w 1200"/>
              <a:gd name="T3" fmla="*/ 0 h 1136"/>
              <a:gd name="T4" fmla="*/ 122 w 1200"/>
              <a:gd name="T5" fmla="*/ 349 h 1136"/>
              <a:gd name="T6" fmla="*/ 212 w 1200"/>
              <a:gd name="T7" fmla="*/ 602 h 1136"/>
              <a:gd name="T8" fmla="*/ 401 w 1200"/>
              <a:gd name="T9" fmla="*/ 1136 h 1136"/>
              <a:gd name="T10" fmla="*/ 583 w 1200"/>
              <a:gd name="T11" fmla="*/ 877 h 1136"/>
              <a:gd name="T12" fmla="*/ 483 w 1200"/>
              <a:gd name="T13" fmla="*/ 604 h 1136"/>
              <a:gd name="T14" fmla="*/ 768 w 1200"/>
              <a:gd name="T15" fmla="*/ 608 h 1136"/>
              <a:gd name="T16" fmla="*/ 950 w 1200"/>
              <a:gd name="T17" fmla="*/ 349 h 1136"/>
              <a:gd name="T18" fmla="*/ 390 w 1200"/>
              <a:gd name="T19" fmla="*/ 349 h 1136"/>
              <a:gd name="T20" fmla="*/ 355 w 1200"/>
              <a:gd name="T21" fmla="*/ 253 h 1136"/>
              <a:gd name="T22" fmla="*/ 1017 w 1200"/>
              <a:gd name="T23" fmla="*/ 261 h 1136"/>
              <a:gd name="T24" fmla="*/ 1200 w 1200"/>
              <a:gd name="T25" fmla="*/ 2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0" h="1136">
                <a:moveTo>
                  <a:pt x="1200" y="2"/>
                </a:moveTo>
                <a:lnTo>
                  <a:pt x="0" y="0"/>
                </a:lnTo>
                <a:lnTo>
                  <a:pt x="122" y="349"/>
                </a:lnTo>
                <a:lnTo>
                  <a:pt x="212" y="602"/>
                </a:lnTo>
                <a:lnTo>
                  <a:pt x="401" y="1136"/>
                </a:lnTo>
                <a:lnTo>
                  <a:pt x="583" y="877"/>
                </a:lnTo>
                <a:lnTo>
                  <a:pt x="483" y="604"/>
                </a:lnTo>
                <a:lnTo>
                  <a:pt x="768" y="608"/>
                </a:lnTo>
                <a:lnTo>
                  <a:pt x="950" y="349"/>
                </a:lnTo>
                <a:lnTo>
                  <a:pt x="390" y="349"/>
                </a:lnTo>
                <a:lnTo>
                  <a:pt x="355" y="253"/>
                </a:lnTo>
                <a:lnTo>
                  <a:pt x="1017" y="261"/>
                </a:lnTo>
                <a:lnTo>
                  <a:pt x="1200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83351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86752485"/>
      </p:ext>
    </p:extLst>
  </p:cSld>
  <p:clrMapOvr>
    <a:masterClrMapping/>
  </p:clrMapOvr>
  <p:hf hdr="0" ftr="0" dt="0"/>
  <p:extLst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5894206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11/21/2023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623835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277" r:id="rId1"/>
    <p:sldLayoutId id="2147485278" r:id="rId2"/>
    <p:sldLayoutId id="2147485279" r:id="rId3"/>
    <p:sldLayoutId id="2147485280" r:id="rId4"/>
    <p:sldLayoutId id="2147485281" r:id="rId5"/>
    <p:sldLayoutId id="2147485282" r:id="rId6"/>
    <p:sldLayoutId id="2147485283" r:id="rId7"/>
    <p:sldLayoutId id="2147485284" r:id="rId8"/>
    <p:sldLayoutId id="2147485285" r:id="rId9"/>
    <p:sldLayoutId id="2147485286" r:id="rId10"/>
    <p:sldLayoutId id="2147485287" r:id="rId11"/>
    <p:sldLayoutId id="2147485288" r:id="rId12"/>
    <p:sldLayoutId id="2147485289" r:id="rId13"/>
    <p:sldLayoutId id="2147485290" r:id="rId14"/>
    <p:sldLayoutId id="2147485291" r:id="rId15"/>
    <p:sldLayoutId id="2147485292" r:id="rId16"/>
    <p:sldLayoutId id="2147485293" r:id="rId17"/>
    <p:sldLayoutId id="2147485294" r:id="rId18"/>
    <p:sldLayoutId id="2147485295" r:id="rId19"/>
    <p:sldLayoutId id="2147485296" r:id="rId20"/>
    <p:sldLayoutId id="2147485297" r:id="rId21"/>
    <p:sldLayoutId id="2147485298" r:id="rId22"/>
    <p:sldLayoutId id="2147483844" r:id="rId23"/>
    <p:sldLayoutId id="2147483815" r:id="rId24"/>
    <p:sldLayoutId id="2147483821" r:id="rId25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flipH="1">
            <a:off x="-389967" y="6349"/>
            <a:ext cx="12581966" cy="6851651"/>
            <a:chOff x="0" y="3175"/>
            <a:chExt cx="12192000" cy="6851651"/>
          </a:xfrm>
          <a:solidFill>
            <a:schemeClr val="bg1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0296525" y="4960938"/>
              <a:ext cx="1895475" cy="1893888"/>
            </a:xfrm>
            <a:custGeom>
              <a:avLst/>
              <a:gdLst>
                <a:gd name="T0" fmla="*/ 0 w 1194"/>
                <a:gd name="T1" fmla="*/ 1193 h 1193"/>
                <a:gd name="T2" fmla="*/ 1194 w 1194"/>
                <a:gd name="T3" fmla="*/ 1193 h 1193"/>
                <a:gd name="T4" fmla="*/ 1194 w 1194"/>
                <a:gd name="T5" fmla="*/ 0 h 1193"/>
                <a:gd name="T6" fmla="*/ 0 w 1194"/>
                <a:gd name="T7" fmla="*/ 1193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193">
                  <a:moveTo>
                    <a:pt x="0" y="1193"/>
                  </a:moveTo>
                  <a:lnTo>
                    <a:pt x="1194" y="1193"/>
                  </a:lnTo>
                  <a:lnTo>
                    <a:pt x="1194" y="0"/>
                  </a:lnTo>
                  <a:lnTo>
                    <a:pt x="0" y="1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0" y="3175"/>
              <a:ext cx="10248900" cy="6851651"/>
            </a:xfrm>
            <a:custGeom>
              <a:avLst/>
              <a:gdLst>
                <a:gd name="T0" fmla="*/ 3598 w 6456"/>
                <a:gd name="T1" fmla="*/ 3789 h 4316"/>
                <a:gd name="T2" fmla="*/ 3449 w 6456"/>
                <a:gd name="T3" fmla="*/ 3641 h 4316"/>
                <a:gd name="T4" fmla="*/ 4460 w 6456"/>
                <a:gd name="T5" fmla="*/ 2631 h 4316"/>
                <a:gd name="T6" fmla="*/ 4418 w 6456"/>
                <a:gd name="T7" fmla="*/ 2588 h 4316"/>
                <a:gd name="T8" fmla="*/ 3904 w 6456"/>
                <a:gd name="T9" fmla="*/ 3101 h 4316"/>
                <a:gd name="T10" fmla="*/ 3628 w 6456"/>
                <a:gd name="T11" fmla="*/ 2825 h 4316"/>
                <a:gd name="T12" fmla="*/ 6456 w 6456"/>
                <a:gd name="T13" fmla="*/ 0 h 4316"/>
                <a:gd name="T14" fmla="*/ 0 w 6456"/>
                <a:gd name="T15" fmla="*/ 0 h 4316"/>
                <a:gd name="T16" fmla="*/ 0 w 6456"/>
                <a:gd name="T17" fmla="*/ 4316 h 4316"/>
                <a:gd name="T18" fmla="*/ 3070 w 6456"/>
                <a:gd name="T19" fmla="*/ 4316 h 4316"/>
                <a:gd name="T20" fmla="*/ 3598 w 6456"/>
                <a:gd name="T21" fmla="*/ 3789 h 4316"/>
                <a:gd name="T22" fmla="*/ 5949 w 6456"/>
                <a:gd name="T23" fmla="*/ 314 h 4316"/>
                <a:gd name="T24" fmla="*/ 5991 w 6456"/>
                <a:gd name="T25" fmla="*/ 356 h 4316"/>
                <a:gd name="T26" fmla="*/ 4104 w 6456"/>
                <a:gd name="T27" fmla="*/ 2241 h 4316"/>
                <a:gd name="T28" fmla="*/ 4062 w 6456"/>
                <a:gd name="T29" fmla="*/ 2199 h 4316"/>
                <a:gd name="T30" fmla="*/ 5949 w 6456"/>
                <a:gd name="T31" fmla="*/ 314 h 4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56" h="4316">
                  <a:moveTo>
                    <a:pt x="3598" y="3789"/>
                  </a:moveTo>
                  <a:lnTo>
                    <a:pt x="3449" y="3641"/>
                  </a:lnTo>
                  <a:lnTo>
                    <a:pt x="4460" y="2631"/>
                  </a:lnTo>
                  <a:lnTo>
                    <a:pt x="4418" y="2588"/>
                  </a:lnTo>
                  <a:lnTo>
                    <a:pt x="3904" y="3101"/>
                  </a:lnTo>
                  <a:lnTo>
                    <a:pt x="3628" y="2825"/>
                  </a:lnTo>
                  <a:lnTo>
                    <a:pt x="6456" y="0"/>
                  </a:lnTo>
                  <a:lnTo>
                    <a:pt x="0" y="0"/>
                  </a:lnTo>
                  <a:lnTo>
                    <a:pt x="0" y="4316"/>
                  </a:lnTo>
                  <a:lnTo>
                    <a:pt x="3070" y="4316"/>
                  </a:lnTo>
                  <a:lnTo>
                    <a:pt x="3598" y="3789"/>
                  </a:lnTo>
                  <a:close/>
                  <a:moveTo>
                    <a:pt x="5949" y="314"/>
                  </a:moveTo>
                  <a:lnTo>
                    <a:pt x="5991" y="356"/>
                  </a:lnTo>
                  <a:lnTo>
                    <a:pt x="4104" y="2241"/>
                  </a:lnTo>
                  <a:lnTo>
                    <a:pt x="4062" y="2199"/>
                  </a:lnTo>
                  <a:lnTo>
                    <a:pt x="5949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7686675" y="2354263"/>
              <a:ext cx="4505325" cy="4500563"/>
            </a:xfrm>
            <a:custGeom>
              <a:avLst/>
              <a:gdLst>
                <a:gd name="T0" fmla="*/ 953 w 2838"/>
                <a:gd name="T1" fmla="*/ 2835 h 2835"/>
                <a:gd name="T2" fmla="*/ 2396 w 2838"/>
                <a:gd name="T3" fmla="*/ 1393 h 2835"/>
                <a:gd name="T4" fmla="*/ 2699 w 2838"/>
                <a:gd name="T5" fmla="*/ 1696 h 2835"/>
                <a:gd name="T6" fmla="*/ 2838 w 2838"/>
                <a:gd name="T7" fmla="*/ 1557 h 2835"/>
                <a:gd name="T8" fmla="*/ 2838 w 2838"/>
                <a:gd name="T9" fmla="*/ 628 h 2835"/>
                <a:gd name="T10" fmla="*/ 845 w 2838"/>
                <a:gd name="T11" fmla="*/ 2619 h 2835"/>
                <a:gd name="T12" fmla="*/ 613 w 2838"/>
                <a:gd name="T13" fmla="*/ 2388 h 2835"/>
                <a:gd name="T14" fmla="*/ 286 w 2838"/>
                <a:gd name="T15" fmla="*/ 2715 h 2835"/>
                <a:gd name="T16" fmla="*/ 243 w 2838"/>
                <a:gd name="T17" fmla="*/ 2673 h 2835"/>
                <a:gd name="T18" fmla="*/ 2838 w 2838"/>
                <a:gd name="T19" fmla="*/ 81 h 2835"/>
                <a:gd name="T20" fmla="*/ 2838 w 2838"/>
                <a:gd name="T21" fmla="*/ 0 h 2835"/>
                <a:gd name="T22" fmla="*/ 0 w 2838"/>
                <a:gd name="T23" fmla="*/ 2835 h 2835"/>
                <a:gd name="T24" fmla="*/ 953 w 2838"/>
                <a:gd name="T25" fmla="*/ 2835 h 2835"/>
                <a:gd name="T26" fmla="*/ 2578 w 2838"/>
                <a:gd name="T27" fmla="*/ 952 h 2835"/>
                <a:gd name="T28" fmla="*/ 2621 w 2838"/>
                <a:gd name="T29" fmla="*/ 994 h 2835"/>
                <a:gd name="T30" fmla="*/ 1292 w 2838"/>
                <a:gd name="T31" fmla="*/ 2321 h 2835"/>
                <a:gd name="T32" fmla="*/ 1250 w 2838"/>
                <a:gd name="T33" fmla="*/ 2279 h 2835"/>
                <a:gd name="T34" fmla="*/ 2578 w 2838"/>
                <a:gd name="T35" fmla="*/ 952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38" h="2835">
                  <a:moveTo>
                    <a:pt x="953" y="2835"/>
                  </a:moveTo>
                  <a:lnTo>
                    <a:pt x="2396" y="1393"/>
                  </a:lnTo>
                  <a:lnTo>
                    <a:pt x="2699" y="1696"/>
                  </a:lnTo>
                  <a:lnTo>
                    <a:pt x="2838" y="1557"/>
                  </a:lnTo>
                  <a:lnTo>
                    <a:pt x="2838" y="628"/>
                  </a:lnTo>
                  <a:lnTo>
                    <a:pt x="845" y="2619"/>
                  </a:lnTo>
                  <a:lnTo>
                    <a:pt x="613" y="2388"/>
                  </a:lnTo>
                  <a:lnTo>
                    <a:pt x="286" y="2715"/>
                  </a:lnTo>
                  <a:lnTo>
                    <a:pt x="243" y="2673"/>
                  </a:lnTo>
                  <a:lnTo>
                    <a:pt x="2838" y="81"/>
                  </a:lnTo>
                  <a:lnTo>
                    <a:pt x="2838" y="0"/>
                  </a:lnTo>
                  <a:lnTo>
                    <a:pt x="0" y="2835"/>
                  </a:lnTo>
                  <a:lnTo>
                    <a:pt x="953" y="2835"/>
                  </a:lnTo>
                  <a:close/>
                  <a:moveTo>
                    <a:pt x="2578" y="952"/>
                  </a:moveTo>
                  <a:lnTo>
                    <a:pt x="2621" y="994"/>
                  </a:lnTo>
                  <a:lnTo>
                    <a:pt x="1292" y="2321"/>
                  </a:lnTo>
                  <a:lnTo>
                    <a:pt x="1250" y="2279"/>
                  </a:lnTo>
                  <a:lnTo>
                    <a:pt x="2578" y="9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684892" y="2580973"/>
            <a:ext cx="780407" cy="275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7"/>
          <p:cNvSpPr txBox="1">
            <a:spLocks/>
          </p:cNvSpPr>
          <p:nvPr/>
        </p:nvSpPr>
        <p:spPr>
          <a:xfrm>
            <a:off x="2530354" y="1636970"/>
            <a:ext cx="7876902" cy="2067233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«ВОЛОНТЕРСТВО КАК ЭФФЕКТИВНЫЙ МЕХАНИЗМ  СОЦИАЛИЗАЦИИ И РАСШИРЕНИЯ ОБЩИХ И ПРОФЕССИОНАЛЬНЫХ КОМПЕТЕНЦИЙ ОБУЧАЮЩИХСЯ».</a:t>
            </a:r>
            <a:endParaRPr lang="en-GB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Lato Black" panose="020F0502020204030203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497416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687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КУЛЬТУРНОЕ 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19451" y="1595021"/>
            <a:ext cx="729342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Культурное </a:t>
            </a:r>
            <a:r>
              <a:rPr lang="ru-RU" sz="2400" dirty="0" err="1" smtClean="0">
                <a:latin typeface="Arial Black" pitchFamily="34" charset="0"/>
              </a:rPr>
              <a:t>волонтерство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smtClean="0">
                <a:latin typeface="Arial Black" pitchFamily="34" charset="0"/>
              </a:rPr>
              <a:t>включает в себя три крупных направления: сферу культуры, культурного наследия и гостеприимства. Активисты этого направления помогают формировать культурную идентичность и сохранять богатое культурное наследие нашей страны. Добровольцы проводят экскурсии, поддерживают порядок в фондах библиотек, музеев и культурных центров, разрабатывают туристические маршруты и облагораживают объекты культурного наследия. 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10" name="Рисунок 9" descr="image_750x500_61557da5eec77.jpg"/>
          <p:cNvPicPr>
            <a:picLocks noChangeAspect="1"/>
          </p:cNvPicPr>
          <p:nvPr/>
        </p:nvPicPr>
        <p:blipFill>
          <a:blip r:embed="rId2" cstate="print"/>
          <a:srcRect l="23730" t="217" r="27813"/>
          <a:stretch>
            <a:fillRect/>
          </a:stretch>
        </p:blipFill>
        <p:spPr>
          <a:xfrm>
            <a:off x="548640" y="1619794"/>
            <a:ext cx="3579223" cy="49135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687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СПОРТИВНОЕ 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19451" y="1595021"/>
            <a:ext cx="729342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Волонтёры спортивного направления помогают в организации и проведении спортивных и физкультурных событий, популяризуют здоровый образ жизни через личное участие в мероприятиях. Добровольцы помогают судьям, спортсменам и командам в особых зонах, сопровождая их необходимым инвентарём и информацией, а также фиксируют результаты, ведут статистику, подготавливают протоколы, помогают на </a:t>
            </a:r>
            <a:r>
              <a:rPr lang="ru-RU" sz="2400" dirty="0" err="1" smtClean="0">
                <a:latin typeface="Arial Black" pitchFamily="34" charset="0"/>
              </a:rPr>
              <a:t>допинг-контроле</a:t>
            </a:r>
            <a:r>
              <a:rPr lang="ru-RU" sz="2400" dirty="0" smtClean="0">
                <a:latin typeface="Arial Black" pitchFamily="34" charset="0"/>
              </a:rPr>
              <a:t> и многое другое.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7" name="Рисунок 6" descr="081da47c77aa62b58bf20.jpg"/>
          <p:cNvPicPr>
            <a:picLocks noChangeAspect="1"/>
          </p:cNvPicPr>
          <p:nvPr/>
        </p:nvPicPr>
        <p:blipFill>
          <a:blip r:embed="rId2" cstate="print"/>
          <a:srcRect l="22512" t="13143" r="30029"/>
          <a:stretch>
            <a:fillRect/>
          </a:stretch>
        </p:blipFill>
        <p:spPr>
          <a:xfrm flipH="1">
            <a:off x="587828" y="1789613"/>
            <a:ext cx="3435531" cy="47455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687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ПАТРИОТИЧЕСКОЕ 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32514" y="1712586"/>
            <a:ext cx="729342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Волонтёры патриотического направления организуют и участвуют в акциях, способствующих патриотическому воспитанию и сохранению исторической памяти. Добровольцы восстанавливают и сохраняют памятники павшим героям, помогают ветеранам боевых действий, занимаются краеведческой деятельностью, рассказывают о героях и достижениях страны через интеллектуальные игры, городские </a:t>
            </a:r>
            <a:r>
              <a:rPr lang="ru-RU" sz="2400" dirty="0" err="1" smtClean="0">
                <a:latin typeface="Arial Black" pitchFamily="34" charset="0"/>
              </a:rPr>
              <a:t>квесты</a:t>
            </a:r>
            <a:r>
              <a:rPr lang="ru-RU" sz="2400" dirty="0" smtClean="0">
                <a:latin typeface="Arial Black" pitchFamily="34" charset="0"/>
              </a:rPr>
              <a:t> и другие мероприятия.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7" name="Рисунок 6" descr="93e6ed458daf447c279d8133948aa51c.jpg"/>
          <p:cNvPicPr>
            <a:picLocks noChangeAspect="1"/>
          </p:cNvPicPr>
          <p:nvPr/>
        </p:nvPicPr>
        <p:blipFill>
          <a:blip r:embed="rId2" cstate="print"/>
          <a:srcRect l="41550" r="8663"/>
          <a:stretch>
            <a:fillRect/>
          </a:stretch>
        </p:blipFill>
        <p:spPr>
          <a:xfrm>
            <a:off x="653143" y="1842678"/>
            <a:ext cx="3566160" cy="46756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687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ИНКЛЮЗИВНОЕ 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32514" y="1712586"/>
            <a:ext cx="75154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Добровольцы инклюзивного направления помогают людям с ограниченными возможностями здоровья. Волонтёры проводят мероприятия, праздники и творческие занятия для подопечных специализированных фондов и других учреждений, участвуют в интеллектуальном добровольчестве. Добровольцы с личным транспортом могут перевозить предметы и вещи на выставки и события.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9678" t="15074" r="51794" b="13928"/>
          <a:stretch>
            <a:fillRect/>
          </a:stretch>
        </p:blipFill>
        <p:spPr bwMode="auto">
          <a:xfrm>
            <a:off x="822962" y="1841863"/>
            <a:ext cx="3370215" cy="4715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03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МЕДИЦИНСКОЕ 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145279" y="2081574"/>
            <a:ext cx="787254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Волонтёры в сфере охраны здоровья помогают в медицинских учреждениях, информируют жителей о правилах первой помощи, здоровых привычках, привлекают внимание к проблемам регулярности и безвозмездности </a:t>
            </a:r>
            <a:r>
              <a:rPr lang="ru-RU" sz="2800" b="1" dirty="0" err="1" smtClean="0">
                <a:latin typeface="Arial Black" pitchFamily="34" charset="0"/>
              </a:rPr>
              <a:t>донаций</a:t>
            </a:r>
            <a:r>
              <a:rPr lang="ru-RU" sz="2800" b="1" dirty="0" smtClean="0">
                <a:latin typeface="Arial Black" pitchFamily="34" charset="0"/>
              </a:rPr>
              <a:t> крови, занимаются профилактикой социально значимых заболеваний.</a:t>
            </a: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45" name="Рисунок 44" descr="6-13-e1545820028339.jpg"/>
          <p:cNvPicPr>
            <a:picLocks noChangeAspect="1"/>
          </p:cNvPicPr>
          <p:nvPr/>
        </p:nvPicPr>
        <p:blipFill>
          <a:blip r:embed="rId2" cstate="print"/>
          <a:srcRect l="36742" r="20249"/>
          <a:stretch>
            <a:fillRect/>
          </a:stretch>
        </p:blipFill>
        <p:spPr>
          <a:xfrm>
            <a:off x="522515" y="1820962"/>
            <a:ext cx="3550172" cy="46843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03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ВОЛОНТЕРЫ-ПОИСКОВИКИ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15097" y="1728877"/>
            <a:ext cx="73369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Добровольческие некоммерческие общественные объединения, </a:t>
            </a:r>
            <a:r>
              <a:rPr lang="ru-RU" sz="3200" b="1" dirty="0" smtClean="0">
                <a:latin typeface="Arial Black" pitchFamily="34" charset="0"/>
              </a:rPr>
              <a:t>занимающееся поиском пропавших без вести людей.</a:t>
            </a:r>
            <a:endParaRPr lang="ru-RU" sz="3200" b="1" dirty="0">
              <a:latin typeface="Arial Black" pitchFamily="34" charset="0"/>
            </a:endParaRPr>
          </a:p>
        </p:txBody>
      </p:sp>
      <p:pic>
        <p:nvPicPr>
          <p:cNvPr id="7" name="Рисунок 6" descr="NemRGSegKcA.jpg"/>
          <p:cNvPicPr>
            <a:picLocks noChangeAspect="1"/>
          </p:cNvPicPr>
          <p:nvPr/>
        </p:nvPicPr>
        <p:blipFill>
          <a:blip r:embed="rId2" cstate="print"/>
          <a:srcRect l="31891" t="12571" r="33583" b="14857"/>
          <a:stretch>
            <a:fillRect/>
          </a:stretch>
        </p:blipFill>
        <p:spPr>
          <a:xfrm>
            <a:off x="770709" y="1672046"/>
            <a:ext cx="3431863" cy="48071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03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МЕДИАВОЛОНТЕРСТВО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15097" y="1728877"/>
            <a:ext cx="73369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Arial Black" pitchFamily="34" charset="0"/>
              </a:rPr>
              <a:t>Медиаволонтёры</a:t>
            </a:r>
            <a:r>
              <a:rPr lang="ru-RU" sz="2400" b="1" dirty="0" smtClean="0">
                <a:latin typeface="Arial Black" pitchFamily="34" charset="0"/>
              </a:rPr>
              <a:t> помогают освещать городские события, социальные проекты и инициативы добровольцев Москвы, занимаются продвижением </a:t>
            </a:r>
            <a:r>
              <a:rPr lang="ru-RU" sz="2400" b="1" dirty="0" err="1" smtClean="0">
                <a:latin typeface="Arial Black" pitchFamily="34" charset="0"/>
              </a:rPr>
              <a:t>контента</a:t>
            </a:r>
            <a:r>
              <a:rPr lang="ru-RU" sz="2400" b="1" dirty="0" smtClean="0">
                <a:latin typeface="Arial Black" pitchFamily="34" charset="0"/>
              </a:rPr>
              <a:t> в социальных сетях, средствах массовой информации, создают тексты, фоторепортажи и видеоролики о деятельности некоммерческих организаций и благотворительных фондов. </a:t>
            </a:r>
            <a:r>
              <a:rPr lang="ru-RU" sz="2400" b="1" dirty="0" err="1" smtClean="0">
                <a:latin typeface="Arial Black" pitchFamily="34" charset="0"/>
              </a:rPr>
              <a:t>Медиаволонтёрами</a:t>
            </a:r>
            <a:r>
              <a:rPr lang="ru-RU" sz="2400" b="1" dirty="0" smtClean="0">
                <a:latin typeface="Arial Black" pitchFamily="34" charset="0"/>
              </a:rPr>
              <a:t> могут быть фотографы, видеографы, </a:t>
            </a:r>
            <a:r>
              <a:rPr lang="ru-RU" sz="2400" b="1" dirty="0" err="1" smtClean="0">
                <a:latin typeface="Arial Black" pitchFamily="34" charset="0"/>
              </a:rPr>
              <a:t>райтеры</a:t>
            </a:r>
            <a:r>
              <a:rPr lang="ru-RU" sz="2400" b="1" dirty="0" smtClean="0">
                <a:latin typeface="Arial Black" pitchFamily="34" charset="0"/>
              </a:rPr>
              <a:t>, интервьюеры, smm-менеджеры.</a:t>
            </a:r>
            <a:endParaRPr lang="ru-RU" sz="2400" b="1" dirty="0">
              <a:latin typeface="Arial Black" pitchFamily="34" charset="0"/>
            </a:endParaRPr>
          </a:p>
        </p:txBody>
      </p:sp>
      <p:pic>
        <p:nvPicPr>
          <p:cNvPr id="8" name="Рисунок 7" descr="VUAoWNSoKh0.jpg"/>
          <p:cNvPicPr>
            <a:picLocks noChangeAspect="1"/>
          </p:cNvPicPr>
          <p:nvPr/>
        </p:nvPicPr>
        <p:blipFill>
          <a:blip r:embed="rId2" cstate="print"/>
          <a:srcRect l="25007" t="7238" r="35343" b="6667"/>
          <a:stretch>
            <a:fillRect/>
          </a:stretch>
        </p:blipFill>
        <p:spPr>
          <a:xfrm>
            <a:off x="757645" y="1685109"/>
            <a:ext cx="3336231" cy="48332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03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ЗООВОЛОНТЕРСТВО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15097" y="1728877"/>
            <a:ext cx="732390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Arial Black" pitchFamily="34" charset="0"/>
              </a:rPr>
              <a:t>Зооволонтёры</a:t>
            </a:r>
            <a:r>
              <a:rPr lang="ru-RU" sz="2800" b="1" dirty="0" smtClean="0">
                <a:latin typeface="Arial Black" pitchFamily="34" charset="0"/>
              </a:rPr>
              <a:t> помогают бездомным и безнадзорным животным, занимаются передержкой, заботятся, кормят, гуляют и играют с животными в приютах, организуют сборы необходимых товаров и выставки по </a:t>
            </a:r>
            <a:r>
              <a:rPr lang="ru-RU" sz="2800" b="1" dirty="0" err="1" smtClean="0">
                <a:latin typeface="Arial Black" pitchFamily="34" charset="0"/>
              </a:rPr>
              <a:t>пристройству</a:t>
            </a:r>
            <a:r>
              <a:rPr lang="ru-RU" sz="2800" b="1" dirty="0" smtClean="0">
                <a:latin typeface="Arial Black" pitchFamily="34" charset="0"/>
              </a:rPr>
              <a:t>, рассказывают о бережном отношении к животным. </a:t>
            </a: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7248" t="16912" r="38885" b="26071"/>
          <a:stretch>
            <a:fillRect/>
          </a:stretch>
        </p:blipFill>
        <p:spPr bwMode="auto">
          <a:xfrm>
            <a:off x="627018" y="1772705"/>
            <a:ext cx="3513908" cy="4719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03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ВОЛОНТЕРЫ-РЕКРУТЕРЫ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15097" y="1728877"/>
            <a:ext cx="732390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Arial Black" pitchFamily="34" charset="0"/>
              </a:rPr>
              <a:t>Рекрутер</a:t>
            </a:r>
            <a:r>
              <a:rPr lang="ru-RU" sz="2800" b="1" dirty="0" smtClean="0">
                <a:latin typeface="Arial Black" pitchFamily="34" charset="0"/>
              </a:rPr>
              <a:t> — это волонтёр, прошедший обучение и обладающий компетенциями для проведения собеседований с кандидатами на городские волонтёрские мероприятия, крупные международные события, обучающие стажировки и </a:t>
            </a:r>
            <a:r>
              <a:rPr lang="ru-RU" sz="2800" b="1" dirty="0" err="1" smtClean="0">
                <a:latin typeface="Arial Black" pitchFamily="34" charset="0"/>
              </a:rPr>
              <a:t>экосмены</a:t>
            </a:r>
            <a:r>
              <a:rPr lang="ru-RU" sz="2800" b="1" dirty="0" smtClean="0">
                <a:latin typeface="Arial Black" pitchFamily="34" charset="0"/>
              </a:rPr>
              <a:t>. </a:t>
            </a: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7" name="Рисунок 6" descr="sl_2(19).jpg"/>
          <p:cNvPicPr>
            <a:picLocks noChangeAspect="1"/>
          </p:cNvPicPr>
          <p:nvPr/>
        </p:nvPicPr>
        <p:blipFill>
          <a:blip r:embed="rId2" cstate="print"/>
          <a:srcRect l="47946" t="-408"/>
          <a:stretch>
            <a:fillRect/>
          </a:stretch>
        </p:blipFill>
        <p:spPr>
          <a:xfrm>
            <a:off x="666206" y="1854926"/>
            <a:ext cx="3486074" cy="46242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03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КОРПОРАТИВНОЕ 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15097" y="1728877"/>
            <a:ext cx="732390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Корпоративные волонтёры — это сотрудники организаций, которые сообща решают социально значимые задачи города в одном или нескольких добровольческих направлениях: экологическом, культурном, инклюзивном и других.</a:t>
            </a:r>
          </a:p>
          <a:p>
            <a:r>
              <a:rPr lang="ru-RU" sz="2800" b="1" dirty="0" smtClean="0">
                <a:latin typeface="Arial Black" pitchFamily="34" charset="0"/>
              </a:rPr>
              <a:t> </a:t>
            </a:r>
          </a:p>
        </p:txBody>
      </p:sp>
      <p:pic>
        <p:nvPicPr>
          <p:cNvPr id="8" name="Рисунок 7" descr="4z4vSW1W0_M.jpg"/>
          <p:cNvPicPr>
            <a:picLocks noChangeAspect="1"/>
          </p:cNvPicPr>
          <p:nvPr/>
        </p:nvPicPr>
        <p:blipFill>
          <a:blip r:embed="rId2" cstate="print"/>
          <a:srcRect l="25780" t="-195" r="28354" b="2527"/>
          <a:stretch>
            <a:fillRect/>
          </a:stretch>
        </p:blipFill>
        <p:spPr>
          <a:xfrm>
            <a:off x="744583" y="1750424"/>
            <a:ext cx="3254698" cy="46242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flipH="1">
            <a:off x="0" y="0"/>
            <a:ext cx="12192000" cy="6851651"/>
            <a:chOff x="0" y="3175"/>
            <a:chExt cx="12192000" cy="6851651"/>
          </a:xfrm>
          <a:solidFill>
            <a:schemeClr val="bg1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0296525" y="4960938"/>
              <a:ext cx="1895475" cy="1893888"/>
            </a:xfrm>
            <a:custGeom>
              <a:avLst/>
              <a:gdLst>
                <a:gd name="T0" fmla="*/ 0 w 1194"/>
                <a:gd name="T1" fmla="*/ 1193 h 1193"/>
                <a:gd name="T2" fmla="*/ 1194 w 1194"/>
                <a:gd name="T3" fmla="*/ 1193 h 1193"/>
                <a:gd name="T4" fmla="*/ 1194 w 1194"/>
                <a:gd name="T5" fmla="*/ 0 h 1193"/>
                <a:gd name="T6" fmla="*/ 0 w 1194"/>
                <a:gd name="T7" fmla="*/ 1193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193">
                  <a:moveTo>
                    <a:pt x="0" y="1193"/>
                  </a:moveTo>
                  <a:lnTo>
                    <a:pt x="1194" y="1193"/>
                  </a:lnTo>
                  <a:lnTo>
                    <a:pt x="1194" y="0"/>
                  </a:lnTo>
                  <a:lnTo>
                    <a:pt x="0" y="1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0" y="3175"/>
              <a:ext cx="10248900" cy="6851651"/>
            </a:xfrm>
            <a:custGeom>
              <a:avLst/>
              <a:gdLst>
                <a:gd name="T0" fmla="*/ 3598 w 6456"/>
                <a:gd name="T1" fmla="*/ 3789 h 4316"/>
                <a:gd name="T2" fmla="*/ 3449 w 6456"/>
                <a:gd name="T3" fmla="*/ 3641 h 4316"/>
                <a:gd name="T4" fmla="*/ 4460 w 6456"/>
                <a:gd name="T5" fmla="*/ 2631 h 4316"/>
                <a:gd name="T6" fmla="*/ 4418 w 6456"/>
                <a:gd name="T7" fmla="*/ 2588 h 4316"/>
                <a:gd name="T8" fmla="*/ 3904 w 6456"/>
                <a:gd name="T9" fmla="*/ 3101 h 4316"/>
                <a:gd name="T10" fmla="*/ 3628 w 6456"/>
                <a:gd name="T11" fmla="*/ 2825 h 4316"/>
                <a:gd name="T12" fmla="*/ 6456 w 6456"/>
                <a:gd name="T13" fmla="*/ 0 h 4316"/>
                <a:gd name="T14" fmla="*/ 0 w 6456"/>
                <a:gd name="T15" fmla="*/ 0 h 4316"/>
                <a:gd name="T16" fmla="*/ 0 w 6456"/>
                <a:gd name="T17" fmla="*/ 4316 h 4316"/>
                <a:gd name="T18" fmla="*/ 3070 w 6456"/>
                <a:gd name="T19" fmla="*/ 4316 h 4316"/>
                <a:gd name="T20" fmla="*/ 3598 w 6456"/>
                <a:gd name="T21" fmla="*/ 3789 h 4316"/>
                <a:gd name="T22" fmla="*/ 5949 w 6456"/>
                <a:gd name="T23" fmla="*/ 314 h 4316"/>
                <a:gd name="T24" fmla="*/ 5991 w 6456"/>
                <a:gd name="T25" fmla="*/ 356 h 4316"/>
                <a:gd name="T26" fmla="*/ 4104 w 6456"/>
                <a:gd name="T27" fmla="*/ 2241 h 4316"/>
                <a:gd name="T28" fmla="*/ 4062 w 6456"/>
                <a:gd name="T29" fmla="*/ 2199 h 4316"/>
                <a:gd name="T30" fmla="*/ 5949 w 6456"/>
                <a:gd name="T31" fmla="*/ 314 h 4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56" h="4316">
                  <a:moveTo>
                    <a:pt x="3598" y="3789"/>
                  </a:moveTo>
                  <a:lnTo>
                    <a:pt x="3449" y="3641"/>
                  </a:lnTo>
                  <a:lnTo>
                    <a:pt x="4460" y="2631"/>
                  </a:lnTo>
                  <a:lnTo>
                    <a:pt x="4418" y="2588"/>
                  </a:lnTo>
                  <a:lnTo>
                    <a:pt x="3904" y="3101"/>
                  </a:lnTo>
                  <a:lnTo>
                    <a:pt x="3628" y="2825"/>
                  </a:lnTo>
                  <a:lnTo>
                    <a:pt x="6456" y="0"/>
                  </a:lnTo>
                  <a:lnTo>
                    <a:pt x="0" y="0"/>
                  </a:lnTo>
                  <a:lnTo>
                    <a:pt x="0" y="4316"/>
                  </a:lnTo>
                  <a:lnTo>
                    <a:pt x="3070" y="4316"/>
                  </a:lnTo>
                  <a:lnTo>
                    <a:pt x="3598" y="3789"/>
                  </a:lnTo>
                  <a:close/>
                  <a:moveTo>
                    <a:pt x="5949" y="314"/>
                  </a:moveTo>
                  <a:lnTo>
                    <a:pt x="5991" y="356"/>
                  </a:lnTo>
                  <a:lnTo>
                    <a:pt x="4104" y="2241"/>
                  </a:lnTo>
                  <a:lnTo>
                    <a:pt x="4062" y="2199"/>
                  </a:lnTo>
                  <a:lnTo>
                    <a:pt x="5949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7686675" y="2354263"/>
              <a:ext cx="4505325" cy="4500563"/>
            </a:xfrm>
            <a:custGeom>
              <a:avLst/>
              <a:gdLst>
                <a:gd name="T0" fmla="*/ 953 w 2838"/>
                <a:gd name="T1" fmla="*/ 2835 h 2835"/>
                <a:gd name="T2" fmla="*/ 2396 w 2838"/>
                <a:gd name="T3" fmla="*/ 1393 h 2835"/>
                <a:gd name="T4" fmla="*/ 2699 w 2838"/>
                <a:gd name="T5" fmla="*/ 1696 h 2835"/>
                <a:gd name="T6" fmla="*/ 2838 w 2838"/>
                <a:gd name="T7" fmla="*/ 1557 h 2835"/>
                <a:gd name="T8" fmla="*/ 2838 w 2838"/>
                <a:gd name="T9" fmla="*/ 628 h 2835"/>
                <a:gd name="T10" fmla="*/ 845 w 2838"/>
                <a:gd name="T11" fmla="*/ 2619 h 2835"/>
                <a:gd name="T12" fmla="*/ 613 w 2838"/>
                <a:gd name="T13" fmla="*/ 2388 h 2835"/>
                <a:gd name="T14" fmla="*/ 286 w 2838"/>
                <a:gd name="T15" fmla="*/ 2715 h 2835"/>
                <a:gd name="T16" fmla="*/ 243 w 2838"/>
                <a:gd name="T17" fmla="*/ 2673 h 2835"/>
                <a:gd name="T18" fmla="*/ 2838 w 2838"/>
                <a:gd name="T19" fmla="*/ 81 h 2835"/>
                <a:gd name="T20" fmla="*/ 2838 w 2838"/>
                <a:gd name="T21" fmla="*/ 0 h 2835"/>
                <a:gd name="T22" fmla="*/ 0 w 2838"/>
                <a:gd name="T23" fmla="*/ 2835 h 2835"/>
                <a:gd name="T24" fmla="*/ 953 w 2838"/>
                <a:gd name="T25" fmla="*/ 2835 h 2835"/>
                <a:gd name="T26" fmla="*/ 2578 w 2838"/>
                <a:gd name="T27" fmla="*/ 952 h 2835"/>
                <a:gd name="T28" fmla="*/ 2621 w 2838"/>
                <a:gd name="T29" fmla="*/ 994 h 2835"/>
                <a:gd name="T30" fmla="*/ 1292 w 2838"/>
                <a:gd name="T31" fmla="*/ 2321 h 2835"/>
                <a:gd name="T32" fmla="*/ 1250 w 2838"/>
                <a:gd name="T33" fmla="*/ 2279 h 2835"/>
                <a:gd name="T34" fmla="*/ 2578 w 2838"/>
                <a:gd name="T35" fmla="*/ 952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38" h="2835">
                  <a:moveTo>
                    <a:pt x="953" y="2835"/>
                  </a:moveTo>
                  <a:lnTo>
                    <a:pt x="2396" y="1393"/>
                  </a:lnTo>
                  <a:lnTo>
                    <a:pt x="2699" y="1696"/>
                  </a:lnTo>
                  <a:lnTo>
                    <a:pt x="2838" y="1557"/>
                  </a:lnTo>
                  <a:lnTo>
                    <a:pt x="2838" y="628"/>
                  </a:lnTo>
                  <a:lnTo>
                    <a:pt x="845" y="2619"/>
                  </a:lnTo>
                  <a:lnTo>
                    <a:pt x="613" y="2388"/>
                  </a:lnTo>
                  <a:lnTo>
                    <a:pt x="286" y="2715"/>
                  </a:lnTo>
                  <a:lnTo>
                    <a:pt x="243" y="2673"/>
                  </a:lnTo>
                  <a:lnTo>
                    <a:pt x="2838" y="81"/>
                  </a:lnTo>
                  <a:lnTo>
                    <a:pt x="2838" y="0"/>
                  </a:lnTo>
                  <a:lnTo>
                    <a:pt x="0" y="2835"/>
                  </a:lnTo>
                  <a:lnTo>
                    <a:pt x="953" y="2835"/>
                  </a:lnTo>
                  <a:close/>
                  <a:moveTo>
                    <a:pt x="2578" y="952"/>
                  </a:moveTo>
                  <a:lnTo>
                    <a:pt x="2621" y="994"/>
                  </a:lnTo>
                  <a:lnTo>
                    <a:pt x="1292" y="2321"/>
                  </a:lnTo>
                  <a:lnTo>
                    <a:pt x="1250" y="2279"/>
                  </a:lnTo>
                  <a:lnTo>
                    <a:pt x="2578" y="9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5" name="Text Placeholder 7"/>
          <p:cNvSpPr txBox="1">
            <a:spLocks/>
          </p:cNvSpPr>
          <p:nvPr/>
        </p:nvSpPr>
        <p:spPr>
          <a:xfrm>
            <a:off x="1306287" y="1999928"/>
            <a:ext cx="10293532" cy="2467569"/>
          </a:xfrm>
          <a:prstGeom prst="rect">
            <a:avLst/>
          </a:prstGeom>
          <a:noFill/>
        </p:spPr>
        <p:txBody>
          <a:bodyPr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6000" dirty="0" smtClean="0">
                <a:solidFill>
                  <a:schemeClr val="tx1"/>
                </a:solidFill>
                <a:latin typeface="Montserrat" panose="000005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ВОЛОНТЕРСКОЕ ДВИЖЕНИЕ В РОССИИ</a:t>
            </a:r>
            <a:endParaRPr lang="en-GB" sz="6000" dirty="0">
              <a:solidFill>
                <a:schemeClr val="tx1"/>
              </a:solidFill>
              <a:latin typeface="Montserrat" panose="000005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9364477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03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«СЕРЕБРЯНОЕ» 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15097" y="1728877"/>
            <a:ext cx="732390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«Серебряные» волонтёры — это городские помощники, которым больше 55 лет. Они участвуют во всех направлениях добровольчества: от социального и экологического до спортивного и </a:t>
            </a:r>
            <a:r>
              <a:rPr lang="ru-RU" sz="2400" b="1" dirty="0" err="1" smtClean="0">
                <a:latin typeface="Arial Black" pitchFamily="34" charset="0"/>
              </a:rPr>
              <a:t>медиаволонтёрства</a:t>
            </a:r>
            <a:r>
              <a:rPr lang="ru-RU" sz="2400" b="1" dirty="0" smtClean="0">
                <a:latin typeface="Arial Black" pitchFamily="34" charset="0"/>
              </a:rPr>
              <a:t>. Кроме того, представители старшего поколения становятся </a:t>
            </a:r>
            <a:r>
              <a:rPr lang="ru-RU" sz="2400" b="1" dirty="0" err="1" smtClean="0">
                <a:latin typeface="Arial Black" pitchFamily="34" charset="0"/>
              </a:rPr>
              <a:t>тим-лидерами</a:t>
            </a:r>
            <a:r>
              <a:rPr lang="ru-RU" sz="2400" b="1" dirty="0" smtClean="0">
                <a:latin typeface="Arial Black" pitchFamily="34" charset="0"/>
              </a:rPr>
              <a:t> и менеджерами, проходят очные и </a:t>
            </a:r>
            <a:r>
              <a:rPr lang="ru-RU" sz="2400" b="1" dirty="0" err="1" smtClean="0">
                <a:latin typeface="Arial Black" pitchFamily="34" charset="0"/>
              </a:rPr>
              <a:t>онлайн-курсы</a:t>
            </a:r>
            <a:r>
              <a:rPr lang="ru-RU" sz="2400" b="1" dirty="0" smtClean="0">
                <a:latin typeface="Arial Black" pitchFamily="34" charset="0"/>
              </a:rPr>
              <a:t> по развитию компетенций, делятся опытом с молодыми волонтёрами и поддерживают коллег по добрым делам.</a:t>
            </a:r>
          </a:p>
        </p:txBody>
      </p:sp>
      <p:pic>
        <p:nvPicPr>
          <p:cNvPr id="7" name="Рисунок 6" descr="nt0fdbhkehg.jpg"/>
          <p:cNvPicPr>
            <a:picLocks noChangeAspect="1"/>
          </p:cNvPicPr>
          <p:nvPr/>
        </p:nvPicPr>
        <p:blipFill>
          <a:blip r:embed="rId2" cstate="print"/>
          <a:srcRect l="21147" t="8190" r="38336" b="18476"/>
          <a:stretch>
            <a:fillRect/>
          </a:stretch>
        </p:blipFill>
        <p:spPr>
          <a:xfrm>
            <a:off x="627017" y="1802674"/>
            <a:ext cx="3483678" cy="46895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>
          <a:xfrm flipH="1">
            <a:off x="-389967" y="6349"/>
            <a:ext cx="12581966" cy="6851651"/>
            <a:chOff x="0" y="3175"/>
            <a:chExt cx="12192000" cy="6851651"/>
          </a:xfrm>
          <a:solidFill>
            <a:schemeClr val="bg1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0296525" y="4960938"/>
              <a:ext cx="1895475" cy="1893888"/>
            </a:xfrm>
            <a:custGeom>
              <a:avLst/>
              <a:gdLst>
                <a:gd name="T0" fmla="*/ 0 w 1194"/>
                <a:gd name="T1" fmla="*/ 1193 h 1193"/>
                <a:gd name="T2" fmla="*/ 1194 w 1194"/>
                <a:gd name="T3" fmla="*/ 1193 h 1193"/>
                <a:gd name="T4" fmla="*/ 1194 w 1194"/>
                <a:gd name="T5" fmla="*/ 0 h 1193"/>
                <a:gd name="T6" fmla="*/ 0 w 1194"/>
                <a:gd name="T7" fmla="*/ 1193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193">
                  <a:moveTo>
                    <a:pt x="0" y="1193"/>
                  </a:moveTo>
                  <a:lnTo>
                    <a:pt x="1194" y="1193"/>
                  </a:lnTo>
                  <a:lnTo>
                    <a:pt x="1194" y="0"/>
                  </a:lnTo>
                  <a:lnTo>
                    <a:pt x="0" y="1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0" y="3175"/>
              <a:ext cx="10248900" cy="6851651"/>
            </a:xfrm>
            <a:custGeom>
              <a:avLst/>
              <a:gdLst>
                <a:gd name="T0" fmla="*/ 3598 w 6456"/>
                <a:gd name="T1" fmla="*/ 3789 h 4316"/>
                <a:gd name="T2" fmla="*/ 3449 w 6456"/>
                <a:gd name="T3" fmla="*/ 3641 h 4316"/>
                <a:gd name="T4" fmla="*/ 4460 w 6456"/>
                <a:gd name="T5" fmla="*/ 2631 h 4316"/>
                <a:gd name="T6" fmla="*/ 4418 w 6456"/>
                <a:gd name="T7" fmla="*/ 2588 h 4316"/>
                <a:gd name="T8" fmla="*/ 3904 w 6456"/>
                <a:gd name="T9" fmla="*/ 3101 h 4316"/>
                <a:gd name="T10" fmla="*/ 3628 w 6456"/>
                <a:gd name="T11" fmla="*/ 2825 h 4316"/>
                <a:gd name="T12" fmla="*/ 6456 w 6456"/>
                <a:gd name="T13" fmla="*/ 0 h 4316"/>
                <a:gd name="T14" fmla="*/ 0 w 6456"/>
                <a:gd name="T15" fmla="*/ 0 h 4316"/>
                <a:gd name="T16" fmla="*/ 0 w 6456"/>
                <a:gd name="T17" fmla="*/ 4316 h 4316"/>
                <a:gd name="T18" fmla="*/ 3070 w 6456"/>
                <a:gd name="T19" fmla="*/ 4316 h 4316"/>
                <a:gd name="T20" fmla="*/ 3598 w 6456"/>
                <a:gd name="T21" fmla="*/ 3789 h 4316"/>
                <a:gd name="T22" fmla="*/ 5949 w 6456"/>
                <a:gd name="T23" fmla="*/ 314 h 4316"/>
                <a:gd name="T24" fmla="*/ 5991 w 6456"/>
                <a:gd name="T25" fmla="*/ 356 h 4316"/>
                <a:gd name="T26" fmla="*/ 4104 w 6456"/>
                <a:gd name="T27" fmla="*/ 2241 h 4316"/>
                <a:gd name="T28" fmla="*/ 4062 w 6456"/>
                <a:gd name="T29" fmla="*/ 2199 h 4316"/>
                <a:gd name="T30" fmla="*/ 5949 w 6456"/>
                <a:gd name="T31" fmla="*/ 314 h 4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56" h="4316">
                  <a:moveTo>
                    <a:pt x="3598" y="3789"/>
                  </a:moveTo>
                  <a:lnTo>
                    <a:pt x="3449" y="3641"/>
                  </a:lnTo>
                  <a:lnTo>
                    <a:pt x="4460" y="2631"/>
                  </a:lnTo>
                  <a:lnTo>
                    <a:pt x="4418" y="2588"/>
                  </a:lnTo>
                  <a:lnTo>
                    <a:pt x="3904" y="3101"/>
                  </a:lnTo>
                  <a:lnTo>
                    <a:pt x="3628" y="2825"/>
                  </a:lnTo>
                  <a:lnTo>
                    <a:pt x="6456" y="0"/>
                  </a:lnTo>
                  <a:lnTo>
                    <a:pt x="0" y="0"/>
                  </a:lnTo>
                  <a:lnTo>
                    <a:pt x="0" y="4316"/>
                  </a:lnTo>
                  <a:lnTo>
                    <a:pt x="3070" y="4316"/>
                  </a:lnTo>
                  <a:lnTo>
                    <a:pt x="3598" y="3789"/>
                  </a:lnTo>
                  <a:close/>
                  <a:moveTo>
                    <a:pt x="5949" y="314"/>
                  </a:moveTo>
                  <a:lnTo>
                    <a:pt x="5991" y="356"/>
                  </a:lnTo>
                  <a:lnTo>
                    <a:pt x="4104" y="2241"/>
                  </a:lnTo>
                  <a:lnTo>
                    <a:pt x="4062" y="2199"/>
                  </a:lnTo>
                  <a:lnTo>
                    <a:pt x="5949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7686675" y="2354263"/>
              <a:ext cx="4505325" cy="4500563"/>
            </a:xfrm>
            <a:custGeom>
              <a:avLst/>
              <a:gdLst>
                <a:gd name="T0" fmla="*/ 953 w 2838"/>
                <a:gd name="T1" fmla="*/ 2835 h 2835"/>
                <a:gd name="T2" fmla="*/ 2396 w 2838"/>
                <a:gd name="T3" fmla="*/ 1393 h 2835"/>
                <a:gd name="T4" fmla="*/ 2699 w 2838"/>
                <a:gd name="T5" fmla="*/ 1696 h 2835"/>
                <a:gd name="T6" fmla="*/ 2838 w 2838"/>
                <a:gd name="T7" fmla="*/ 1557 h 2835"/>
                <a:gd name="T8" fmla="*/ 2838 w 2838"/>
                <a:gd name="T9" fmla="*/ 628 h 2835"/>
                <a:gd name="T10" fmla="*/ 845 w 2838"/>
                <a:gd name="T11" fmla="*/ 2619 h 2835"/>
                <a:gd name="T12" fmla="*/ 613 w 2838"/>
                <a:gd name="T13" fmla="*/ 2388 h 2835"/>
                <a:gd name="T14" fmla="*/ 286 w 2838"/>
                <a:gd name="T15" fmla="*/ 2715 h 2835"/>
                <a:gd name="T16" fmla="*/ 243 w 2838"/>
                <a:gd name="T17" fmla="*/ 2673 h 2835"/>
                <a:gd name="T18" fmla="*/ 2838 w 2838"/>
                <a:gd name="T19" fmla="*/ 81 h 2835"/>
                <a:gd name="T20" fmla="*/ 2838 w 2838"/>
                <a:gd name="T21" fmla="*/ 0 h 2835"/>
                <a:gd name="T22" fmla="*/ 0 w 2838"/>
                <a:gd name="T23" fmla="*/ 2835 h 2835"/>
                <a:gd name="T24" fmla="*/ 953 w 2838"/>
                <a:gd name="T25" fmla="*/ 2835 h 2835"/>
                <a:gd name="T26" fmla="*/ 2578 w 2838"/>
                <a:gd name="T27" fmla="*/ 952 h 2835"/>
                <a:gd name="T28" fmla="*/ 2621 w 2838"/>
                <a:gd name="T29" fmla="*/ 994 h 2835"/>
                <a:gd name="T30" fmla="*/ 1292 w 2838"/>
                <a:gd name="T31" fmla="*/ 2321 h 2835"/>
                <a:gd name="T32" fmla="*/ 1250 w 2838"/>
                <a:gd name="T33" fmla="*/ 2279 h 2835"/>
                <a:gd name="T34" fmla="*/ 2578 w 2838"/>
                <a:gd name="T35" fmla="*/ 952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38" h="2835">
                  <a:moveTo>
                    <a:pt x="953" y="2835"/>
                  </a:moveTo>
                  <a:lnTo>
                    <a:pt x="2396" y="1393"/>
                  </a:lnTo>
                  <a:lnTo>
                    <a:pt x="2699" y="1696"/>
                  </a:lnTo>
                  <a:lnTo>
                    <a:pt x="2838" y="1557"/>
                  </a:lnTo>
                  <a:lnTo>
                    <a:pt x="2838" y="628"/>
                  </a:lnTo>
                  <a:lnTo>
                    <a:pt x="845" y="2619"/>
                  </a:lnTo>
                  <a:lnTo>
                    <a:pt x="613" y="2388"/>
                  </a:lnTo>
                  <a:lnTo>
                    <a:pt x="286" y="2715"/>
                  </a:lnTo>
                  <a:lnTo>
                    <a:pt x="243" y="2673"/>
                  </a:lnTo>
                  <a:lnTo>
                    <a:pt x="2838" y="81"/>
                  </a:lnTo>
                  <a:lnTo>
                    <a:pt x="2838" y="0"/>
                  </a:lnTo>
                  <a:lnTo>
                    <a:pt x="0" y="2835"/>
                  </a:lnTo>
                  <a:lnTo>
                    <a:pt x="953" y="2835"/>
                  </a:lnTo>
                  <a:close/>
                  <a:moveTo>
                    <a:pt x="2578" y="952"/>
                  </a:moveTo>
                  <a:lnTo>
                    <a:pt x="2621" y="994"/>
                  </a:lnTo>
                  <a:lnTo>
                    <a:pt x="1292" y="2321"/>
                  </a:lnTo>
                  <a:lnTo>
                    <a:pt x="1250" y="2279"/>
                  </a:lnTo>
                  <a:lnTo>
                    <a:pt x="2578" y="9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684892" y="2580973"/>
            <a:ext cx="780407" cy="275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7"/>
          <p:cNvSpPr txBox="1">
            <a:spLocks/>
          </p:cNvSpPr>
          <p:nvPr/>
        </p:nvSpPr>
        <p:spPr>
          <a:xfrm>
            <a:off x="348857" y="200057"/>
            <a:ext cx="9265406" cy="1040916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«ВОЛОНТЕРСТВО КАК ЭФФЕКТИВНЫЙ МЕХАНИЗМ  СОЦИАЛИЗАЦИИ И РАСШИРЕНИЯ ОБЩИХ И ПРОФЕССИОНАЛЬНЫХ КОМПЕТЕНЦИЙ ОБУЧАЮЩИХСЯ».</a:t>
            </a:r>
            <a:endParaRPr lang="en-GB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Lato Black" panose="020F0502020204030203" pitchFamily="34" charset="0"/>
              <a:cs typeface="Arial" pitchFamily="34" charset="0"/>
            </a:endParaRPr>
          </a:p>
        </p:txBody>
      </p:sp>
      <p:sp>
        <p:nvSpPr>
          <p:cNvPr id="11" name="Text Placeholder 7"/>
          <p:cNvSpPr txBox="1">
            <a:spLocks/>
          </p:cNvSpPr>
          <p:nvPr/>
        </p:nvSpPr>
        <p:spPr>
          <a:xfrm>
            <a:off x="701039" y="3564676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ЭФФЕКТИВНАЯ КОММУНИКАЦИЯ В КОМАНДЕ</a:t>
            </a:r>
            <a:endParaRPr lang="en-GB" sz="48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13" name="Text Placeholder 7"/>
          <p:cNvSpPr txBox="1">
            <a:spLocks/>
          </p:cNvSpPr>
          <p:nvPr/>
        </p:nvSpPr>
        <p:spPr>
          <a:xfrm>
            <a:off x="266126" y="5817084"/>
            <a:ext cx="11098560" cy="1040916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ПЕДАГОГ – ПСИХОЛОГ ТАРИНА ЮЛИЯ АНАТОЛЬЕВНА</a:t>
            </a:r>
            <a:endParaRPr lang="en-GB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Lato Black" panose="020F0502020204030203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497416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>
          <a:xfrm flipH="1">
            <a:off x="-389967" y="6349"/>
            <a:ext cx="12581966" cy="6851651"/>
            <a:chOff x="0" y="3175"/>
            <a:chExt cx="12192000" cy="6851651"/>
          </a:xfrm>
          <a:solidFill>
            <a:schemeClr val="bg1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0296525" y="4960938"/>
              <a:ext cx="1895475" cy="1893888"/>
            </a:xfrm>
            <a:custGeom>
              <a:avLst/>
              <a:gdLst>
                <a:gd name="T0" fmla="*/ 0 w 1194"/>
                <a:gd name="T1" fmla="*/ 1193 h 1193"/>
                <a:gd name="T2" fmla="*/ 1194 w 1194"/>
                <a:gd name="T3" fmla="*/ 1193 h 1193"/>
                <a:gd name="T4" fmla="*/ 1194 w 1194"/>
                <a:gd name="T5" fmla="*/ 0 h 1193"/>
                <a:gd name="T6" fmla="*/ 0 w 1194"/>
                <a:gd name="T7" fmla="*/ 1193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193">
                  <a:moveTo>
                    <a:pt x="0" y="1193"/>
                  </a:moveTo>
                  <a:lnTo>
                    <a:pt x="1194" y="1193"/>
                  </a:lnTo>
                  <a:lnTo>
                    <a:pt x="1194" y="0"/>
                  </a:lnTo>
                  <a:lnTo>
                    <a:pt x="0" y="1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0" y="3175"/>
              <a:ext cx="10248900" cy="6851651"/>
            </a:xfrm>
            <a:custGeom>
              <a:avLst/>
              <a:gdLst>
                <a:gd name="T0" fmla="*/ 3598 w 6456"/>
                <a:gd name="T1" fmla="*/ 3789 h 4316"/>
                <a:gd name="T2" fmla="*/ 3449 w 6456"/>
                <a:gd name="T3" fmla="*/ 3641 h 4316"/>
                <a:gd name="T4" fmla="*/ 4460 w 6456"/>
                <a:gd name="T5" fmla="*/ 2631 h 4316"/>
                <a:gd name="T6" fmla="*/ 4418 w 6456"/>
                <a:gd name="T7" fmla="*/ 2588 h 4316"/>
                <a:gd name="T8" fmla="*/ 3904 w 6456"/>
                <a:gd name="T9" fmla="*/ 3101 h 4316"/>
                <a:gd name="T10" fmla="*/ 3628 w 6456"/>
                <a:gd name="T11" fmla="*/ 2825 h 4316"/>
                <a:gd name="T12" fmla="*/ 6456 w 6456"/>
                <a:gd name="T13" fmla="*/ 0 h 4316"/>
                <a:gd name="T14" fmla="*/ 0 w 6456"/>
                <a:gd name="T15" fmla="*/ 0 h 4316"/>
                <a:gd name="T16" fmla="*/ 0 w 6456"/>
                <a:gd name="T17" fmla="*/ 4316 h 4316"/>
                <a:gd name="T18" fmla="*/ 3070 w 6456"/>
                <a:gd name="T19" fmla="*/ 4316 h 4316"/>
                <a:gd name="T20" fmla="*/ 3598 w 6456"/>
                <a:gd name="T21" fmla="*/ 3789 h 4316"/>
                <a:gd name="T22" fmla="*/ 5949 w 6456"/>
                <a:gd name="T23" fmla="*/ 314 h 4316"/>
                <a:gd name="T24" fmla="*/ 5991 w 6456"/>
                <a:gd name="T25" fmla="*/ 356 h 4316"/>
                <a:gd name="T26" fmla="*/ 4104 w 6456"/>
                <a:gd name="T27" fmla="*/ 2241 h 4316"/>
                <a:gd name="T28" fmla="*/ 4062 w 6456"/>
                <a:gd name="T29" fmla="*/ 2199 h 4316"/>
                <a:gd name="T30" fmla="*/ 5949 w 6456"/>
                <a:gd name="T31" fmla="*/ 314 h 4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56" h="4316">
                  <a:moveTo>
                    <a:pt x="3598" y="3789"/>
                  </a:moveTo>
                  <a:lnTo>
                    <a:pt x="3449" y="3641"/>
                  </a:lnTo>
                  <a:lnTo>
                    <a:pt x="4460" y="2631"/>
                  </a:lnTo>
                  <a:lnTo>
                    <a:pt x="4418" y="2588"/>
                  </a:lnTo>
                  <a:lnTo>
                    <a:pt x="3904" y="3101"/>
                  </a:lnTo>
                  <a:lnTo>
                    <a:pt x="3628" y="2825"/>
                  </a:lnTo>
                  <a:lnTo>
                    <a:pt x="6456" y="0"/>
                  </a:lnTo>
                  <a:lnTo>
                    <a:pt x="0" y="0"/>
                  </a:lnTo>
                  <a:lnTo>
                    <a:pt x="0" y="4316"/>
                  </a:lnTo>
                  <a:lnTo>
                    <a:pt x="3070" y="4316"/>
                  </a:lnTo>
                  <a:lnTo>
                    <a:pt x="3598" y="3789"/>
                  </a:lnTo>
                  <a:close/>
                  <a:moveTo>
                    <a:pt x="5949" y="314"/>
                  </a:moveTo>
                  <a:lnTo>
                    <a:pt x="5991" y="356"/>
                  </a:lnTo>
                  <a:lnTo>
                    <a:pt x="4104" y="2241"/>
                  </a:lnTo>
                  <a:lnTo>
                    <a:pt x="4062" y="2199"/>
                  </a:lnTo>
                  <a:lnTo>
                    <a:pt x="5949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7686675" y="2354263"/>
              <a:ext cx="4505325" cy="4500563"/>
            </a:xfrm>
            <a:custGeom>
              <a:avLst/>
              <a:gdLst>
                <a:gd name="T0" fmla="*/ 953 w 2838"/>
                <a:gd name="T1" fmla="*/ 2835 h 2835"/>
                <a:gd name="T2" fmla="*/ 2396 w 2838"/>
                <a:gd name="T3" fmla="*/ 1393 h 2835"/>
                <a:gd name="T4" fmla="*/ 2699 w 2838"/>
                <a:gd name="T5" fmla="*/ 1696 h 2835"/>
                <a:gd name="T6" fmla="*/ 2838 w 2838"/>
                <a:gd name="T7" fmla="*/ 1557 h 2835"/>
                <a:gd name="T8" fmla="*/ 2838 w 2838"/>
                <a:gd name="T9" fmla="*/ 628 h 2835"/>
                <a:gd name="T10" fmla="*/ 845 w 2838"/>
                <a:gd name="T11" fmla="*/ 2619 h 2835"/>
                <a:gd name="T12" fmla="*/ 613 w 2838"/>
                <a:gd name="T13" fmla="*/ 2388 h 2835"/>
                <a:gd name="T14" fmla="*/ 286 w 2838"/>
                <a:gd name="T15" fmla="*/ 2715 h 2835"/>
                <a:gd name="T16" fmla="*/ 243 w 2838"/>
                <a:gd name="T17" fmla="*/ 2673 h 2835"/>
                <a:gd name="T18" fmla="*/ 2838 w 2838"/>
                <a:gd name="T19" fmla="*/ 81 h 2835"/>
                <a:gd name="T20" fmla="*/ 2838 w 2838"/>
                <a:gd name="T21" fmla="*/ 0 h 2835"/>
                <a:gd name="T22" fmla="*/ 0 w 2838"/>
                <a:gd name="T23" fmla="*/ 2835 h 2835"/>
                <a:gd name="T24" fmla="*/ 953 w 2838"/>
                <a:gd name="T25" fmla="*/ 2835 h 2835"/>
                <a:gd name="T26" fmla="*/ 2578 w 2838"/>
                <a:gd name="T27" fmla="*/ 952 h 2835"/>
                <a:gd name="T28" fmla="*/ 2621 w 2838"/>
                <a:gd name="T29" fmla="*/ 994 h 2835"/>
                <a:gd name="T30" fmla="*/ 1292 w 2838"/>
                <a:gd name="T31" fmla="*/ 2321 h 2835"/>
                <a:gd name="T32" fmla="*/ 1250 w 2838"/>
                <a:gd name="T33" fmla="*/ 2279 h 2835"/>
                <a:gd name="T34" fmla="*/ 2578 w 2838"/>
                <a:gd name="T35" fmla="*/ 952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38" h="2835">
                  <a:moveTo>
                    <a:pt x="953" y="2835"/>
                  </a:moveTo>
                  <a:lnTo>
                    <a:pt x="2396" y="1393"/>
                  </a:lnTo>
                  <a:lnTo>
                    <a:pt x="2699" y="1696"/>
                  </a:lnTo>
                  <a:lnTo>
                    <a:pt x="2838" y="1557"/>
                  </a:lnTo>
                  <a:lnTo>
                    <a:pt x="2838" y="628"/>
                  </a:lnTo>
                  <a:lnTo>
                    <a:pt x="845" y="2619"/>
                  </a:lnTo>
                  <a:lnTo>
                    <a:pt x="613" y="2388"/>
                  </a:lnTo>
                  <a:lnTo>
                    <a:pt x="286" y="2715"/>
                  </a:lnTo>
                  <a:lnTo>
                    <a:pt x="243" y="2673"/>
                  </a:lnTo>
                  <a:lnTo>
                    <a:pt x="2838" y="81"/>
                  </a:lnTo>
                  <a:lnTo>
                    <a:pt x="2838" y="0"/>
                  </a:lnTo>
                  <a:lnTo>
                    <a:pt x="0" y="2835"/>
                  </a:lnTo>
                  <a:lnTo>
                    <a:pt x="953" y="2835"/>
                  </a:lnTo>
                  <a:close/>
                  <a:moveTo>
                    <a:pt x="2578" y="952"/>
                  </a:moveTo>
                  <a:lnTo>
                    <a:pt x="2621" y="994"/>
                  </a:lnTo>
                  <a:lnTo>
                    <a:pt x="1292" y="2321"/>
                  </a:lnTo>
                  <a:lnTo>
                    <a:pt x="1250" y="2279"/>
                  </a:lnTo>
                  <a:lnTo>
                    <a:pt x="2578" y="9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684892" y="2580973"/>
            <a:ext cx="780407" cy="275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7"/>
          <p:cNvSpPr txBox="1">
            <a:spLocks/>
          </p:cNvSpPr>
          <p:nvPr/>
        </p:nvSpPr>
        <p:spPr>
          <a:xfrm>
            <a:off x="348857" y="200057"/>
            <a:ext cx="9265406" cy="1040916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«ВОЛОНТЕРСТВО КАК ЭФФЕКТИВНЫЙ МЕХАНИЗМ  СОЦИАЛИЗАЦИИ И РАСШИРЕНИЯ ОБЩИХ И ПРОФЕССИОНАЛЬНЫХ КОМПЕТЕНЦИЙ ОБУЧАЮЩИХСЯ».</a:t>
            </a:r>
            <a:endParaRPr lang="en-GB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Lato Black" panose="020F0502020204030203" pitchFamily="34" charset="0"/>
              <a:cs typeface="Arial" pitchFamily="34" charset="0"/>
            </a:endParaRPr>
          </a:p>
        </p:txBody>
      </p:sp>
      <p:sp>
        <p:nvSpPr>
          <p:cNvPr id="11" name="Text Placeholder 7"/>
          <p:cNvSpPr txBox="1">
            <a:spLocks/>
          </p:cNvSpPr>
          <p:nvPr/>
        </p:nvSpPr>
        <p:spPr>
          <a:xfrm>
            <a:off x="779416" y="4387636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ПАКТИЧЕСКОЕ ЗАДАНИЕ.</a:t>
            </a:r>
            <a:br>
              <a:rPr lang="ru-RU" sz="4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РЕШЕНИЕ КЕЙСОВ</a:t>
            </a:r>
            <a:endParaRPr lang="en-GB" sz="48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49741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213722"/>
            <a:ext cx="3357154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/>
          <p:cNvSpPr txBox="1">
            <a:spLocks/>
          </p:cNvSpPr>
          <p:nvPr/>
        </p:nvSpPr>
        <p:spPr>
          <a:xfrm>
            <a:off x="6912247" y="388837"/>
            <a:ext cx="5053329" cy="404741"/>
          </a:xfrm>
          <a:prstGeom prst="rect">
            <a:avLst/>
          </a:prstGeom>
          <a:noFill/>
        </p:spPr>
        <p:txBody>
          <a:bodyPr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Зарождение добровольчества напрямую связанно с Русской православной церковью. После Крещения Руси в 988 году безвозмездная помощь и труд в монастырях стали традицией.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Примерно в то же время началась помощь обездоленным, возведенная в ранг государственной программы. Инициатором стал князь Владимир Святославович. Его велением малоимущие могли приходить на княжий двор и получать пропитание и денежное довольство.</a:t>
            </a:r>
            <a:endParaRPr lang="en-GB" sz="1100" b="0" spc="300" dirty="0">
              <a:solidFill>
                <a:schemeClr val="tx1"/>
              </a:solidFill>
              <a:latin typeface="Arial" pitchFamily="34" charset="0"/>
              <a:ea typeface="Lato" panose="020F0502020204030203" pitchFamily="34" charset="0"/>
              <a:cs typeface="Arial" pitchFamily="34" charset="0"/>
            </a:endParaRPr>
          </a:p>
        </p:txBody>
      </p:sp>
      <p:sp>
        <p:nvSpPr>
          <p:cNvPr id="9" name="Text Placeholder 7"/>
          <p:cNvSpPr txBox="1">
            <a:spLocks/>
          </p:cNvSpPr>
          <p:nvPr/>
        </p:nvSpPr>
        <p:spPr>
          <a:xfrm>
            <a:off x="563700" y="197254"/>
            <a:ext cx="6320426" cy="404741"/>
          </a:xfrm>
          <a:prstGeom prst="rect">
            <a:avLst/>
          </a:prstGeom>
          <a:noFill/>
        </p:spPr>
        <p:txBody>
          <a:bodyPr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4400" dirty="0" smtClean="0">
                <a:solidFill>
                  <a:schemeClr val="tx1"/>
                </a:solidFill>
                <a:latin typeface="Montserrat" panose="000005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ИСТОКИ ВЛОНТЕРСТВА. </a:t>
            </a:r>
            <a:br>
              <a:rPr lang="ru-RU" sz="4400" dirty="0" smtClean="0">
                <a:solidFill>
                  <a:schemeClr val="tx1"/>
                </a:solidFill>
                <a:latin typeface="Montserrat" panose="000005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Montserrat" panose="000005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О БЕЗВОЗМЕЗДНОЙ ПОМОЩИ НА РУСИ</a:t>
            </a:r>
            <a:endParaRPr lang="en-GB" sz="4400" dirty="0">
              <a:solidFill>
                <a:schemeClr val="tx1"/>
              </a:solidFill>
              <a:latin typeface="Montserrat" panose="000005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pic>
        <p:nvPicPr>
          <p:cNvPr id="10" name="Рисунок 9" descr="волонтёрство на руси фот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943" y="3027712"/>
            <a:ext cx="6101986" cy="36433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343524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10800000">
            <a:off x="6172199" y="-660400"/>
            <a:ext cx="6879160" cy="6337300"/>
            <a:chOff x="1660525" y="-654050"/>
            <a:chExt cx="8867775" cy="8169275"/>
          </a:xfrm>
          <a:solidFill>
            <a:schemeClr val="accent1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633912" y="2311399"/>
              <a:ext cx="4046539" cy="4041776"/>
            </a:xfrm>
            <a:custGeom>
              <a:avLst/>
              <a:gdLst>
                <a:gd name="T0" fmla="*/ 0 w 2549"/>
                <a:gd name="T1" fmla="*/ 2467 h 2546"/>
                <a:gd name="T2" fmla="*/ 79 w 2549"/>
                <a:gd name="T3" fmla="*/ 2546 h 2546"/>
                <a:gd name="T4" fmla="*/ 2549 w 2549"/>
                <a:gd name="T5" fmla="*/ 79 h 2546"/>
                <a:gd name="T6" fmla="*/ 2470 w 2549"/>
                <a:gd name="T7" fmla="*/ 0 h 2546"/>
                <a:gd name="T8" fmla="*/ 0 w 2549"/>
                <a:gd name="T9" fmla="*/ 2467 h 2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2546">
                  <a:moveTo>
                    <a:pt x="0" y="2467"/>
                  </a:moveTo>
                  <a:lnTo>
                    <a:pt x="79" y="2546"/>
                  </a:lnTo>
                  <a:lnTo>
                    <a:pt x="2549" y="79"/>
                  </a:lnTo>
                  <a:lnTo>
                    <a:pt x="2470" y="0"/>
                  </a:lnTo>
                  <a:lnTo>
                    <a:pt x="0" y="24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660525" y="-654050"/>
              <a:ext cx="8867775" cy="8169275"/>
            </a:xfrm>
            <a:custGeom>
              <a:avLst/>
              <a:gdLst>
                <a:gd name="T0" fmla="*/ 5586 w 5586"/>
                <a:gd name="T1" fmla="*/ 509 h 5146"/>
                <a:gd name="T2" fmla="*/ 5155 w 5586"/>
                <a:gd name="T3" fmla="*/ 79 h 5146"/>
                <a:gd name="T4" fmla="*/ 5076 w 5586"/>
                <a:gd name="T5" fmla="*/ 0 h 5146"/>
                <a:gd name="T6" fmla="*/ 0 w 5586"/>
                <a:gd name="T7" fmla="*/ 5067 h 5146"/>
                <a:gd name="T8" fmla="*/ 79 w 5586"/>
                <a:gd name="T9" fmla="*/ 5146 h 5146"/>
                <a:gd name="T10" fmla="*/ 688 w 5586"/>
                <a:gd name="T11" fmla="*/ 4538 h 5146"/>
                <a:gd name="T12" fmla="*/ 1119 w 5586"/>
                <a:gd name="T13" fmla="*/ 4968 h 5146"/>
                <a:gd name="T14" fmla="*/ 5586 w 5586"/>
                <a:gd name="T15" fmla="*/ 509 h 5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6" h="5146">
                  <a:moveTo>
                    <a:pt x="5586" y="509"/>
                  </a:moveTo>
                  <a:lnTo>
                    <a:pt x="5155" y="79"/>
                  </a:lnTo>
                  <a:lnTo>
                    <a:pt x="5076" y="0"/>
                  </a:lnTo>
                  <a:lnTo>
                    <a:pt x="0" y="5067"/>
                  </a:lnTo>
                  <a:lnTo>
                    <a:pt x="79" y="5146"/>
                  </a:lnTo>
                  <a:lnTo>
                    <a:pt x="688" y="4538"/>
                  </a:lnTo>
                  <a:lnTo>
                    <a:pt x="1119" y="4968"/>
                  </a:lnTo>
                  <a:lnTo>
                    <a:pt x="5586" y="5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11615352" y="135726"/>
            <a:ext cx="432256" cy="266871"/>
          </a:xfrm>
          <a:prstGeom prst="rect">
            <a:avLst/>
          </a:prstGeom>
        </p:spPr>
        <p:txBody>
          <a:bodyPr/>
          <a:lstStyle/>
          <a:p>
            <a:fld id="{0BFFEFE7-F74E-4B47-BF2C-F3A5B986320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Text Placeholder 7"/>
          <p:cNvSpPr txBox="1">
            <a:spLocks/>
          </p:cNvSpPr>
          <p:nvPr/>
        </p:nvSpPr>
        <p:spPr>
          <a:xfrm>
            <a:off x="447604" y="2259106"/>
            <a:ext cx="5482549" cy="404741"/>
          </a:xfrm>
          <a:prstGeom prst="rect">
            <a:avLst/>
          </a:prstGeom>
          <a:noFill/>
        </p:spPr>
        <p:txBody>
          <a:bodyPr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Самым ярким явлением в добровольчестве Союза стало тимуровское движение.                   Помощь тимуровцев оказалась очень своевременной и нужной. Такие отряды помогали в детских домах и школах, брали шефство над семьями офицеров и солдат, работали в полях, собирали металлолом — всего и не перечислить.  Отдельного внимания заслуживает их работа в госпиталях, где юные активисты по поручению солдат писали письма и помогали медперсоналу. При этом подростки продолжали ходить на уроки.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Placeholder 7"/>
          <p:cNvSpPr txBox="1">
            <a:spLocks/>
          </p:cNvSpPr>
          <p:nvPr/>
        </p:nvSpPr>
        <p:spPr>
          <a:xfrm>
            <a:off x="380368" y="664429"/>
            <a:ext cx="7109643" cy="404741"/>
          </a:xfrm>
          <a:prstGeom prst="rect">
            <a:avLst/>
          </a:prstGeom>
          <a:noFill/>
        </p:spPr>
        <p:txBody>
          <a:bodyPr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Montserrat" panose="000005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ДОБРОВОЛЬЧЕСТВО В СОВЕТСКИЕ ГОДЫ</a:t>
            </a:r>
            <a:endParaRPr lang="en-GB" sz="4000" dirty="0">
              <a:solidFill>
                <a:schemeClr val="tx1"/>
              </a:solidFill>
              <a:latin typeface="Montserrat" panose="000005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rot="10800000">
            <a:off x="7085501" y="3981449"/>
            <a:ext cx="3139095" cy="3135400"/>
          </a:xfrm>
          <a:custGeom>
            <a:avLst/>
            <a:gdLst>
              <a:gd name="T0" fmla="*/ 0 w 2549"/>
              <a:gd name="T1" fmla="*/ 2467 h 2546"/>
              <a:gd name="T2" fmla="*/ 79 w 2549"/>
              <a:gd name="T3" fmla="*/ 2546 h 2546"/>
              <a:gd name="T4" fmla="*/ 2549 w 2549"/>
              <a:gd name="T5" fmla="*/ 79 h 2546"/>
              <a:gd name="T6" fmla="*/ 2470 w 2549"/>
              <a:gd name="T7" fmla="*/ 0 h 2546"/>
              <a:gd name="T8" fmla="*/ 0 w 2549"/>
              <a:gd name="T9" fmla="*/ 2467 h 2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9" h="2546">
                <a:moveTo>
                  <a:pt x="0" y="2467"/>
                </a:moveTo>
                <a:lnTo>
                  <a:pt x="79" y="2546"/>
                </a:lnTo>
                <a:lnTo>
                  <a:pt x="2549" y="79"/>
                </a:lnTo>
                <a:lnTo>
                  <a:pt x="2470" y="0"/>
                </a:lnTo>
                <a:lnTo>
                  <a:pt x="0" y="2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Рисунок 11" descr="тимуровское движение фот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2847" y="2253210"/>
            <a:ext cx="5114053" cy="37862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8152357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4"/>
          <p:cNvSpPr/>
          <p:nvPr/>
        </p:nvSpPr>
        <p:spPr>
          <a:xfrm>
            <a:off x="7549242" y="3557453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4"/>
          <p:cNvSpPr/>
          <p:nvPr/>
        </p:nvSpPr>
        <p:spPr>
          <a:xfrm>
            <a:off x="9486900" y="674915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fld id="{0BFFEFE7-F74E-4B47-BF2C-F3A5B986320C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7" name="Text Placeholder 7"/>
          <p:cNvSpPr txBox="1">
            <a:spLocks/>
          </p:cNvSpPr>
          <p:nvPr/>
        </p:nvSpPr>
        <p:spPr>
          <a:xfrm>
            <a:off x="230777" y="1161110"/>
            <a:ext cx="8077200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ВОЛОНТЁРСТВО В СОВРЕМЕННОЙ РОСИИ.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9" name="Text Placeholder 7"/>
          <p:cNvSpPr txBox="1">
            <a:spLocks/>
          </p:cNvSpPr>
          <p:nvPr/>
        </p:nvSpPr>
        <p:spPr>
          <a:xfrm>
            <a:off x="244913" y="2226261"/>
            <a:ext cx="7527488" cy="404741"/>
          </a:xfrm>
          <a:prstGeom prst="rect">
            <a:avLst/>
          </a:prstGeom>
          <a:noFill/>
        </p:spPr>
        <p:txBody>
          <a:bodyPr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 началу XXI века некоммерческий сектор России составляли тысячи разнообразных организаций, большинство из которых использовали добровольческий потенциал. </a:t>
            </a:r>
            <a:b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 данным Государственного Комитета статистики Российской Федерации, на начало 2000 года было зарегистрировано около 490 000 некоммерческих организаций, из них 275 тыс. (60 %) - негосударственные организации, из которых активную деятельность в регионах вели около 70 тыс. организаций. В их деятельность было включено около 2,5 млн. сотрудников и добровольцев.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ноябре 2017 года, указом президента РФ, был учрежден день добровольца (волонтера) - 5 декабря.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Сегодня добровольцем быть престижно. 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7106" name="Picture 2" descr="https://sun9-1.userapi.com/impf/c841231/v841231225/2e795/EPz-dtBTlfU.jpg?size=1280x942&amp;quality=96&amp;sign=4992c61c1a0ec329e50f270368ec8193&amp;c_uniq_tag=2Pb9bv99DW_hsZvfBZgEmJZ7mipKmpPKs4iai3XhBKQ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3001" y="940526"/>
            <a:ext cx="4277741" cy="3148150"/>
          </a:xfrm>
          <a:prstGeom prst="rect">
            <a:avLst/>
          </a:prstGeom>
          <a:noFill/>
        </p:spPr>
      </p:pic>
      <p:sp>
        <p:nvSpPr>
          <p:cNvPr id="28" name="Freeform 67"/>
          <p:cNvSpPr>
            <a:spLocks noEditPoints="1"/>
          </p:cNvSpPr>
          <p:nvPr/>
        </p:nvSpPr>
        <p:spPr bwMode="auto">
          <a:xfrm flipH="1">
            <a:off x="10032274" y="5003074"/>
            <a:ext cx="1816372" cy="1628444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94919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99AA7-9C88-48AF-8D79-DA9C7F089E5C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256902" y="1552996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ПРАВОВАЯ ОСНОВА ДЕЯТЕЛЬНОСТИ ВОЛОНТЕРОВ</a:t>
            </a:r>
            <a:b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166535" y="2082569"/>
            <a:ext cx="12439123" cy="404741"/>
          </a:xfrm>
          <a:prstGeom prst="rect">
            <a:avLst/>
          </a:prstGeom>
          <a:noFill/>
        </p:spPr>
        <p:txBody>
          <a:bodyPr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Рекомендации   о   поддержке   добровольчества    (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резолюция 56/38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принятая Генеральной Ассамблеей ООН, 2002 г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 и Всеобщая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декларация добровольчества (2001 г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.);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Конституция Российской Федерации (ст. 13, 19, 30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 и Гражданский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кодекс Российской Федерации (§ 6, 7 гл. 4);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Федеральный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закон от 11 августа 1995 г. № 135-ФЗ «О благотворительной деятельности и благотворительных организаци­ях» (Федеральным законом от 5 февраля 2018 г. № 15-ФЗ название Федерального закона изменено: «О благотворительной деятельности и добровольчестве (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волонтёрстве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)»)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Концепция  содействия  развитию  благотворительной 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деятельности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добровольчества в Российской Федерации,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одобренная распоряжением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Правительства РФ от 30 июля 2009 г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№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Ю54-р;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Основы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государственной молодёжной политики Российской</a:t>
            </a:r>
            <a:b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Федерации на период до 2025 года, утверждённые распоряжением Правительства РФ от 29 ноября 2014 г. № 2403-р.</a:t>
            </a:r>
          </a:p>
          <a:p>
            <a:pPr algn="l"/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6433758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13"/>
          <p:cNvGrpSpPr/>
          <p:nvPr/>
        </p:nvGrpSpPr>
        <p:grpSpPr>
          <a:xfrm rot="10800000">
            <a:off x="7158316" y="-215154"/>
            <a:ext cx="6879160" cy="6337300"/>
            <a:chOff x="1660525" y="-654050"/>
            <a:chExt cx="8867775" cy="8169275"/>
          </a:xfrm>
          <a:solidFill>
            <a:schemeClr val="accent1"/>
          </a:solidFill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4633912" y="2311399"/>
              <a:ext cx="4046539" cy="4041776"/>
            </a:xfrm>
            <a:custGeom>
              <a:avLst/>
              <a:gdLst>
                <a:gd name="T0" fmla="*/ 0 w 2549"/>
                <a:gd name="T1" fmla="*/ 2467 h 2546"/>
                <a:gd name="T2" fmla="*/ 79 w 2549"/>
                <a:gd name="T3" fmla="*/ 2546 h 2546"/>
                <a:gd name="T4" fmla="*/ 2549 w 2549"/>
                <a:gd name="T5" fmla="*/ 79 h 2546"/>
                <a:gd name="T6" fmla="*/ 2470 w 2549"/>
                <a:gd name="T7" fmla="*/ 0 h 2546"/>
                <a:gd name="T8" fmla="*/ 0 w 2549"/>
                <a:gd name="T9" fmla="*/ 2467 h 2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2546">
                  <a:moveTo>
                    <a:pt x="0" y="2467"/>
                  </a:moveTo>
                  <a:lnTo>
                    <a:pt x="79" y="2546"/>
                  </a:lnTo>
                  <a:lnTo>
                    <a:pt x="2549" y="79"/>
                  </a:lnTo>
                  <a:lnTo>
                    <a:pt x="2470" y="0"/>
                  </a:lnTo>
                  <a:lnTo>
                    <a:pt x="0" y="24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660525" y="-654050"/>
              <a:ext cx="8867775" cy="8169275"/>
            </a:xfrm>
            <a:custGeom>
              <a:avLst/>
              <a:gdLst>
                <a:gd name="T0" fmla="*/ 5586 w 5586"/>
                <a:gd name="T1" fmla="*/ 509 h 5146"/>
                <a:gd name="T2" fmla="*/ 5155 w 5586"/>
                <a:gd name="T3" fmla="*/ 79 h 5146"/>
                <a:gd name="T4" fmla="*/ 5076 w 5586"/>
                <a:gd name="T5" fmla="*/ 0 h 5146"/>
                <a:gd name="T6" fmla="*/ 0 w 5586"/>
                <a:gd name="T7" fmla="*/ 5067 h 5146"/>
                <a:gd name="T8" fmla="*/ 79 w 5586"/>
                <a:gd name="T9" fmla="*/ 5146 h 5146"/>
                <a:gd name="T10" fmla="*/ 688 w 5586"/>
                <a:gd name="T11" fmla="*/ 4538 h 5146"/>
                <a:gd name="T12" fmla="*/ 1119 w 5586"/>
                <a:gd name="T13" fmla="*/ 4968 h 5146"/>
                <a:gd name="T14" fmla="*/ 5586 w 5586"/>
                <a:gd name="T15" fmla="*/ 509 h 5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6" h="5146">
                  <a:moveTo>
                    <a:pt x="5586" y="509"/>
                  </a:moveTo>
                  <a:lnTo>
                    <a:pt x="5155" y="79"/>
                  </a:lnTo>
                  <a:lnTo>
                    <a:pt x="5076" y="0"/>
                  </a:lnTo>
                  <a:lnTo>
                    <a:pt x="0" y="5067"/>
                  </a:lnTo>
                  <a:lnTo>
                    <a:pt x="79" y="5146"/>
                  </a:lnTo>
                  <a:lnTo>
                    <a:pt x="688" y="4538"/>
                  </a:lnTo>
                  <a:lnTo>
                    <a:pt x="1119" y="4968"/>
                  </a:lnTo>
                  <a:lnTo>
                    <a:pt x="5586" y="5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8" name="Group 13"/>
          <p:cNvGrpSpPr/>
          <p:nvPr/>
        </p:nvGrpSpPr>
        <p:grpSpPr>
          <a:xfrm rot="5568385" flipV="1">
            <a:off x="6593539" y="1685971"/>
            <a:ext cx="6879160" cy="6337300"/>
            <a:chOff x="1660525" y="-654050"/>
            <a:chExt cx="8867775" cy="8169275"/>
          </a:xfrm>
          <a:solidFill>
            <a:schemeClr val="accent1"/>
          </a:solidFill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4633912" y="2311399"/>
              <a:ext cx="4046539" cy="4041776"/>
            </a:xfrm>
            <a:custGeom>
              <a:avLst/>
              <a:gdLst>
                <a:gd name="T0" fmla="*/ 0 w 2549"/>
                <a:gd name="T1" fmla="*/ 2467 h 2546"/>
                <a:gd name="T2" fmla="*/ 79 w 2549"/>
                <a:gd name="T3" fmla="*/ 2546 h 2546"/>
                <a:gd name="T4" fmla="*/ 2549 w 2549"/>
                <a:gd name="T5" fmla="*/ 79 h 2546"/>
                <a:gd name="T6" fmla="*/ 2470 w 2549"/>
                <a:gd name="T7" fmla="*/ 0 h 2546"/>
                <a:gd name="T8" fmla="*/ 0 w 2549"/>
                <a:gd name="T9" fmla="*/ 2467 h 2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2546">
                  <a:moveTo>
                    <a:pt x="0" y="2467"/>
                  </a:moveTo>
                  <a:lnTo>
                    <a:pt x="79" y="2546"/>
                  </a:lnTo>
                  <a:lnTo>
                    <a:pt x="2549" y="79"/>
                  </a:lnTo>
                  <a:lnTo>
                    <a:pt x="2470" y="0"/>
                  </a:lnTo>
                  <a:lnTo>
                    <a:pt x="0" y="24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660525" y="-654050"/>
              <a:ext cx="8867775" cy="8169275"/>
            </a:xfrm>
            <a:custGeom>
              <a:avLst/>
              <a:gdLst>
                <a:gd name="T0" fmla="*/ 5586 w 5586"/>
                <a:gd name="T1" fmla="*/ 509 h 5146"/>
                <a:gd name="T2" fmla="*/ 5155 w 5586"/>
                <a:gd name="T3" fmla="*/ 79 h 5146"/>
                <a:gd name="T4" fmla="*/ 5076 w 5586"/>
                <a:gd name="T5" fmla="*/ 0 h 5146"/>
                <a:gd name="T6" fmla="*/ 0 w 5586"/>
                <a:gd name="T7" fmla="*/ 5067 h 5146"/>
                <a:gd name="T8" fmla="*/ 79 w 5586"/>
                <a:gd name="T9" fmla="*/ 5146 h 5146"/>
                <a:gd name="T10" fmla="*/ 688 w 5586"/>
                <a:gd name="T11" fmla="*/ 4538 h 5146"/>
                <a:gd name="T12" fmla="*/ 1119 w 5586"/>
                <a:gd name="T13" fmla="*/ 4968 h 5146"/>
                <a:gd name="T14" fmla="*/ 5586 w 5586"/>
                <a:gd name="T15" fmla="*/ 509 h 5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6" h="5146">
                  <a:moveTo>
                    <a:pt x="5586" y="509"/>
                  </a:moveTo>
                  <a:lnTo>
                    <a:pt x="5155" y="79"/>
                  </a:lnTo>
                  <a:lnTo>
                    <a:pt x="5076" y="0"/>
                  </a:lnTo>
                  <a:lnTo>
                    <a:pt x="0" y="5067"/>
                  </a:lnTo>
                  <a:lnTo>
                    <a:pt x="79" y="5146"/>
                  </a:lnTo>
                  <a:lnTo>
                    <a:pt x="688" y="4538"/>
                  </a:lnTo>
                  <a:lnTo>
                    <a:pt x="1119" y="4968"/>
                  </a:lnTo>
                  <a:lnTo>
                    <a:pt x="5586" y="5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1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753290" y="1317864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НАПРАВЛЕНИЯ ВОЛОНТЕРСТВА</a:t>
            </a:r>
            <a:b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pic>
        <p:nvPicPr>
          <p:cNvPr id="34" name="Рисунок 33" descr="Rqmd71w9tc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4993" y="1979430"/>
            <a:ext cx="9633013" cy="42646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5870461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687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СОЦИАЛЬНОЕ 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19451" y="1595021"/>
            <a:ext cx="787254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Волонтёры социального направления помогают людям в трудной жизненной ситуации, а также нуждающимся в постоянном уходе и внимании: пожилым, людям с инвалидностью, многодетным семьям, бездомным. Как правило, социальное </a:t>
            </a:r>
            <a:r>
              <a:rPr lang="ru-RU" sz="2400" dirty="0" err="1" smtClean="0">
                <a:latin typeface="Arial Black" pitchFamily="34" charset="0"/>
              </a:rPr>
              <a:t>волонтёрство</a:t>
            </a:r>
            <a:r>
              <a:rPr lang="ru-RU" sz="2400" dirty="0" smtClean="0">
                <a:latin typeface="Arial Black" pitchFamily="34" charset="0"/>
              </a:rPr>
              <a:t> — это долгосрочная и регулярная помощь. Волонтёры помогают в больницах, детских домах и домах престарелых, интернатах, оказывают поддержку в доставке еды пожилым, организуют и участвуют в сборах предметов первой необходимости.</a:t>
            </a:r>
          </a:p>
          <a:p>
            <a:r>
              <a:rPr lang="ru-RU" sz="2400" dirty="0" smtClean="0">
                <a:latin typeface="Arial Black" pitchFamily="34" charset="0"/>
              </a:rPr>
              <a:t> 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7" name="Рисунок 6" descr="68f69a8d6f6ca2b091cb4c590d032c86.jpg"/>
          <p:cNvPicPr>
            <a:picLocks noChangeAspect="1"/>
          </p:cNvPicPr>
          <p:nvPr/>
        </p:nvPicPr>
        <p:blipFill>
          <a:blip r:embed="rId2" cstate="print"/>
          <a:srcRect l="28080" t="2567" r="22232"/>
          <a:stretch>
            <a:fillRect/>
          </a:stretch>
        </p:blipFill>
        <p:spPr>
          <a:xfrm>
            <a:off x="574766" y="1789612"/>
            <a:ext cx="3699351" cy="48030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485" y="1480211"/>
            <a:ext cx="3578781" cy="51687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"/>
          <p:cNvSpPr/>
          <p:nvPr/>
        </p:nvSpPr>
        <p:spPr>
          <a:xfrm>
            <a:off x="-363070" y="0"/>
            <a:ext cx="2705100" cy="708025"/>
          </a:xfrm>
          <a:custGeom>
            <a:avLst/>
            <a:gdLst>
              <a:gd name="connsiteX0" fmla="*/ 0 w 2705100"/>
              <a:gd name="connsiteY0" fmla="*/ 0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0 w 2705100"/>
              <a:gd name="connsiteY4" fmla="*/ 0 h 704850"/>
              <a:gd name="connsiteX0" fmla="*/ 266700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6700 w 2705100"/>
              <a:gd name="connsiteY4" fmla="*/ 2381 h 704850"/>
              <a:gd name="connsiteX0" fmla="*/ 261938 w 2705100"/>
              <a:gd name="connsiteY0" fmla="*/ 2381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61938 w 2705100"/>
              <a:gd name="connsiteY4" fmla="*/ 2381 h 704850"/>
              <a:gd name="connsiteX0" fmla="*/ 259557 w 2705100"/>
              <a:gd name="connsiteY0" fmla="*/ 4762 h 704850"/>
              <a:gd name="connsiteX1" fmla="*/ 2705100 w 2705100"/>
              <a:gd name="connsiteY1" fmla="*/ 0 h 704850"/>
              <a:gd name="connsiteX2" fmla="*/ 2705100 w 2705100"/>
              <a:gd name="connsiteY2" fmla="*/ 704850 h 704850"/>
              <a:gd name="connsiteX3" fmla="*/ 0 w 2705100"/>
              <a:gd name="connsiteY3" fmla="*/ 704850 h 704850"/>
              <a:gd name="connsiteX4" fmla="*/ 259557 w 2705100"/>
              <a:gd name="connsiteY4" fmla="*/ 4762 h 704850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1575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  <a:gd name="connsiteX0" fmla="*/ 259557 w 2705100"/>
              <a:gd name="connsiteY0" fmla="*/ 4762 h 708025"/>
              <a:gd name="connsiteX1" fmla="*/ 2705100 w 2705100"/>
              <a:gd name="connsiteY1" fmla="*/ 0 h 708025"/>
              <a:gd name="connsiteX2" fmla="*/ 2444750 w 2705100"/>
              <a:gd name="connsiteY2" fmla="*/ 708025 h 708025"/>
              <a:gd name="connsiteX3" fmla="*/ 0 w 2705100"/>
              <a:gd name="connsiteY3" fmla="*/ 704850 h 708025"/>
              <a:gd name="connsiteX4" fmla="*/ 259557 w 2705100"/>
              <a:gd name="connsiteY4" fmla="*/ 4762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5100" h="708025">
                <a:moveTo>
                  <a:pt x="259557" y="4762"/>
                </a:moveTo>
                <a:lnTo>
                  <a:pt x="2705100" y="0"/>
                </a:lnTo>
                <a:lnTo>
                  <a:pt x="2444750" y="708025"/>
                </a:lnTo>
                <a:lnTo>
                  <a:pt x="0" y="704850"/>
                </a:lnTo>
                <a:lnTo>
                  <a:pt x="259557" y="47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805542" y="886790"/>
            <a:ext cx="10585269" cy="37147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ЭКОЛОГИЧЕСКОЕ ВОЛОНТЕРСТВО</a:t>
            </a:r>
            <a:endParaRPr lang="en-GB" sz="4000" dirty="0">
              <a:solidFill>
                <a:schemeClr val="tx1"/>
              </a:solidFill>
              <a:latin typeface="Arial" pitchFamily="34" charset="0"/>
              <a:ea typeface="Lato Heavy" panose="020F0502020204030203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19451" y="1595021"/>
            <a:ext cx="729342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Волонтёры экологического направления помогают оберегать окружающую среду и формируют важные экологические привычки у жителей города. Активисты занимаются озеленением городских и заповедных территорий, транслируют культуру осознанного потребления и информируют о правилах раздельного сбора отходов.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8" name="Рисунок 7" descr="2020_10_20-2(1).jpg"/>
          <p:cNvPicPr>
            <a:picLocks noChangeAspect="1"/>
          </p:cNvPicPr>
          <p:nvPr/>
        </p:nvPicPr>
        <p:blipFill>
          <a:blip r:embed="rId2" cstate="print"/>
          <a:srcRect l="28080" r="25456"/>
          <a:stretch>
            <a:fillRect/>
          </a:stretch>
        </p:blipFill>
        <p:spPr>
          <a:xfrm>
            <a:off x="627017" y="1811774"/>
            <a:ext cx="3317966" cy="47593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034334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Damask</Template>
  <TotalTime>3495</TotalTime>
  <Words>671</Words>
  <Application>Microsoft Office PowerPoint</Application>
  <PresentationFormat>Произвольный</PresentationFormat>
  <Paragraphs>54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Damask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 Fitra</dc:creator>
  <cp:lastModifiedBy>Абитуриент</cp:lastModifiedBy>
  <cp:revision>477</cp:revision>
  <dcterms:created xsi:type="dcterms:W3CDTF">2016-07-19T01:59:40Z</dcterms:created>
  <dcterms:modified xsi:type="dcterms:W3CDTF">2023-11-21T11:15:01Z</dcterms:modified>
</cp:coreProperties>
</file>