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661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605" r:id="rId11"/>
    <p:sldId id="626" r:id="rId12"/>
    <p:sldId id="627" r:id="rId13"/>
    <p:sldId id="628" r:id="rId14"/>
    <p:sldId id="629" r:id="rId15"/>
    <p:sldId id="630" r:id="rId16"/>
    <p:sldId id="631" r:id="rId17"/>
    <p:sldId id="632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587" r:id="rId27"/>
    <p:sldId id="549" r:id="rId28"/>
    <p:sldId id="572" r:id="rId29"/>
    <p:sldId id="551" r:id="rId30"/>
    <p:sldId id="552" r:id="rId31"/>
    <p:sldId id="553" r:id="rId32"/>
    <p:sldId id="554" r:id="rId33"/>
    <p:sldId id="555" r:id="rId34"/>
    <p:sldId id="606" r:id="rId35"/>
    <p:sldId id="633" r:id="rId36"/>
    <p:sldId id="634" r:id="rId37"/>
    <p:sldId id="635" r:id="rId38"/>
    <p:sldId id="636" r:id="rId39"/>
    <p:sldId id="637" r:id="rId40"/>
    <p:sldId id="638" r:id="rId41"/>
    <p:sldId id="639" r:id="rId42"/>
    <p:sldId id="360" r:id="rId43"/>
    <p:sldId id="361" r:id="rId44"/>
    <p:sldId id="362" r:id="rId45"/>
    <p:sldId id="363" r:id="rId46"/>
    <p:sldId id="364" r:id="rId47"/>
    <p:sldId id="365" r:id="rId48"/>
    <p:sldId id="366" r:id="rId49"/>
    <p:sldId id="367" r:id="rId50"/>
    <p:sldId id="588" r:id="rId51"/>
    <p:sldId id="589" r:id="rId52"/>
    <p:sldId id="590" r:id="rId53"/>
    <p:sldId id="591" r:id="rId54"/>
    <p:sldId id="592" r:id="rId55"/>
    <p:sldId id="593" r:id="rId56"/>
    <p:sldId id="594" r:id="rId57"/>
    <p:sldId id="595" r:id="rId58"/>
    <p:sldId id="607" r:id="rId59"/>
    <p:sldId id="640" r:id="rId60"/>
    <p:sldId id="641" r:id="rId61"/>
    <p:sldId id="642" r:id="rId62"/>
    <p:sldId id="643" r:id="rId63"/>
    <p:sldId id="644" r:id="rId64"/>
    <p:sldId id="645" r:id="rId65"/>
    <p:sldId id="646" r:id="rId66"/>
    <p:sldId id="597" r:id="rId67"/>
    <p:sldId id="598" r:id="rId68"/>
    <p:sldId id="599" r:id="rId69"/>
    <p:sldId id="600" r:id="rId70"/>
    <p:sldId id="601" r:id="rId71"/>
    <p:sldId id="602" r:id="rId72"/>
    <p:sldId id="603" r:id="rId73"/>
    <p:sldId id="604" r:id="rId74"/>
    <p:sldId id="368" r:id="rId75"/>
    <p:sldId id="369" r:id="rId76"/>
    <p:sldId id="370" r:id="rId77"/>
    <p:sldId id="371" r:id="rId78"/>
    <p:sldId id="372" r:id="rId79"/>
    <p:sldId id="373" r:id="rId80"/>
    <p:sldId id="374" r:id="rId81"/>
    <p:sldId id="375" r:id="rId82"/>
    <p:sldId id="608" r:id="rId83"/>
    <p:sldId id="647" r:id="rId84"/>
    <p:sldId id="648" r:id="rId85"/>
    <p:sldId id="649" r:id="rId86"/>
    <p:sldId id="650" r:id="rId87"/>
    <p:sldId id="651" r:id="rId88"/>
    <p:sldId id="652" r:id="rId89"/>
    <p:sldId id="653" r:id="rId90"/>
    <p:sldId id="382" r:id="rId91"/>
    <p:sldId id="383" r:id="rId92"/>
    <p:sldId id="386" r:id="rId93"/>
    <p:sldId id="387" r:id="rId94"/>
    <p:sldId id="388" r:id="rId95"/>
    <p:sldId id="389" r:id="rId96"/>
    <p:sldId id="390" r:id="rId97"/>
    <p:sldId id="391" r:id="rId98"/>
    <p:sldId id="609" r:id="rId99"/>
    <p:sldId id="610" r:id="rId100"/>
    <p:sldId id="611" r:id="rId101"/>
    <p:sldId id="612" r:id="rId102"/>
    <p:sldId id="613" r:id="rId103"/>
    <p:sldId id="614" r:id="rId104"/>
    <p:sldId id="615" r:id="rId105"/>
    <p:sldId id="616" r:id="rId106"/>
    <p:sldId id="617" r:id="rId107"/>
    <p:sldId id="654" r:id="rId108"/>
    <p:sldId id="655" r:id="rId109"/>
    <p:sldId id="656" r:id="rId110"/>
    <p:sldId id="657" r:id="rId111"/>
    <p:sldId id="658" r:id="rId112"/>
    <p:sldId id="659" r:id="rId113"/>
    <p:sldId id="660" r:id="rId114"/>
    <p:sldId id="618" r:id="rId115"/>
    <p:sldId id="619" r:id="rId116"/>
    <p:sldId id="620" r:id="rId117"/>
    <p:sldId id="621" r:id="rId118"/>
    <p:sldId id="622" r:id="rId119"/>
    <p:sldId id="623" r:id="rId120"/>
    <p:sldId id="624" r:id="rId121"/>
    <p:sldId id="625" r:id="rId122"/>
    <p:sldId id="397" r:id="rId123"/>
    <p:sldId id="398" r:id="rId12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D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>
      <p:cViewPr varScale="1">
        <p:scale>
          <a:sx n="99" d="100"/>
          <a:sy n="99" d="100"/>
        </p:scale>
        <p:origin x="101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0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1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2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3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4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5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jp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jpe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9.jpe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1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jpe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5.jpe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6.jpe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User\Desktop\&#1044;&#1045;&#1053;&#1068;%20&#1055;&#1054;&#1042;&#1040;&#1056;&#1040;\&#1090;&#1081;&#1084;&#1077;&#1088;3.wmv" TargetMode="External"/><Relationship Id="rId1" Type="http://schemas.microsoft.com/office/2007/relationships/media" Target="file:///D:\User\Desktop\&#1044;&#1045;&#1053;&#1068;%20&#1055;&#1054;&#1042;&#1040;&#1056;&#1040;\&#1090;&#1081;&#1084;&#1077;&#1088;3.wmv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7.jpe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8.jpe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9.jpe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0.jpe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User\Desktop\&#1044;&#1045;&#1053;&#1068;%20&#1055;&#1054;&#1042;&#1040;&#1056;&#1040;\&#1090;&#1081;&#1084;&#1077;&#1088;3.wmv" TargetMode="External"/><Relationship Id="rId1" Type="http://schemas.microsoft.com/office/2007/relationships/media" Target="file:///D:\User\Desktop\&#1044;&#1045;&#1053;&#1068;%20&#1055;&#1054;&#1042;&#1040;&#1056;&#1040;\&#1090;&#1081;&#1084;&#1077;&#1088;3.wmv" TargetMode="External"/><Relationship Id="rId6" Type="http://schemas.openxmlformats.org/officeDocument/2006/relationships/image" Target="../media/image7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User\Desktop\&#1044;&#1045;&#1053;&#1068;%20&#1055;&#1054;&#1042;&#1040;&#1056;&#1040;\&#1090;&#1081;&#1084;&#1077;&#1088;3.wmv" TargetMode="External"/><Relationship Id="rId1" Type="http://schemas.microsoft.com/office/2007/relationships/media" Target="file:///D:\User\Desktop\&#1044;&#1045;&#1053;&#1068;%20&#1055;&#1054;&#1042;&#1040;&#1056;&#1040;\&#1090;&#1081;&#1084;&#1077;&#1088;3.wmv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User\Desktop\&#1044;&#1045;&#1053;&#1068;%20&#1055;&#1054;&#1042;&#1040;&#1056;&#1040;\&#1090;&#1081;&#1084;&#1077;&#1088;3.wmv" TargetMode="External"/><Relationship Id="rId1" Type="http://schemas.microsoft.com/office/2007/relationships/media" Target="file:///D:\User\Desktop\&#1044;&#1045;&#1053;&#1068;%20&#1055;&#1054;&#1042;&#1040;&#1056;&#1040;\&#1090;&#1081;&#1084;&#1077;&#1088;3.wmv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User\Desktop\&#1044;&#1045;&#1053;&#1068;%20&#1055;&#1054;&#1042;&#1040;&#1056;&#1040;\&#1090;&#1081;&#1084;&#1077;&#1088;3.wmv" TargetMode="External"/><Relationship Id="rId1" Type="http://schemas.microsoft.com/office/2007/relationships/media" Target="file:///D:\User\Desktop\&#1044;&#1045;&#1053;&#1068;%20&#1055;&#1054;&#1042;&#1040;&#1056;&#1040;\&#1090;&#1081;&#1084;&#1077;&#1088;3.wmv" TargetMode="External"/><Relationship Id="rId6" Type="http://schemas.openxmlformats.org/officeDocument/2006/relationships/image" Target="../media/image10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9.jp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9.jp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9.jp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9.jp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9.jp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User\Desktop\&#1044;&#1045;&#1053;&#1068;%20&#1055;&#1054;&#1042;&#1040;&#1056;&#1040;\&#1090;&#1081;&#1084;&#1077;&#1088;3.wmv" TargetMode="External"/><Relationship Id="rId1" Type="http://schemas.microsoft.com/office/2007/relationships/media" Target="file:///D:\User\Desktop\&#1044;&#1045;&#1053;&#1068;%20&#1055;&#1054;&#1042;&#1040;&#1056;&#1040;\&#1090;&#1081;&#1084;&#1077;&#1088;3.wmv" TargetMode="External"/><Relationship Id="rId6" Type="http://schemas.openxmlformats.org/officeDocument/2006/relationships/image" Target="../media/image11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9.jp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9.jp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D:\User\Desktop\&#1044;&#1045;&#1053;&#1068;%20&#1055;&#1054;&#1042;&#1040;&#1056;&#1040;\&#1090;&#1081;&#1084;&#1077;&#1088;3.wmv" TargetMode="External"/><Relationship Id="rId1" Type="http://schemas.microsoft.com/office/2007/relationships/media" Target="file:///D:\User\Desktop\&#1044;&#1045;&#1053;&#1068;%20&#1055;&#1054;&#1042;&#1040;&#1056;&#1040;\&#1090;&#1081;&#1084;&#1077;&#1088;3.wmv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5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59.png"/><Relationship Id="rId5" Type="http://schemas.openxmlformats.org/officeDocument/2006/relationships/image" Target="../media/image2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019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40331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235673" y="7963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pic>
        <p:nvPicPr>
          <p:cNvPr id="9" name="тймер3">
            <a:hlinkClick r:id="" action="ppaction://media"/>
            <a:extLst>
              <a:ext uri="{FF2B5EF4-FFF2-40B4-BE49-F238E27FC236}">
                <a16:creationId xmlns:a16="http://schemas.microsoft.com/office/drawing/2014/main" id="{C83E2C58-2B99-43F1-B570-29719824C92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587554E-6003-4A8D-B596-ED1AC514AF7E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28358E-483A-4222-B9FB-E134ADF990B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29720" t="13681" r="29432" b="41368"/>
          <a:stretch>
            <a:fillRect/>
          </a:stretch>
        </p:blipFill>
        <p:spPr bwMode="auto">
          <a:xfrm>
            <a:off x="2113627" y="1394768"/>
            <a:ext cx="5698733" cy="352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098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231733" y="214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pic>
        <p:nvPicPr>
          <p:cNvPr id="11" name="тймер3">
            <a:hlinkClick r:id="" action="ppaction://media"/>
            <a:extLst>
              <a:ext uri="{FF2B5EF4-FFF2-40B4-BE49-F238E27FC236}">
                <a16:creationId xmlns:a16="http://schemas.microsoft.com/office/drawing/2014/main" id="{89CD66AA-6FA0-48DD-ADFA-E4C97754C91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B35A96-770D-4A40-B7F5-3AB7A0E492C5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8F2B43-08DF-46F0-A237-CD8B259CF05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28581" t="14984" r="29249" b="35830"/>
          <a:stretch>
            <a:fillRect/>
          </a:stretch>
        </p:blipFill>
        <p:spPr bwMode="auto">
          <a:xfrm>
            <a:off x="2018371" y="1120661"/>
            <a:ext cx="5811956" cy="380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535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38031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pic>
        <p:nvPicPr>
          <p:cNvPr id="8" name="тймер3">
            <a:hlinkClick r:id="" action="ppaction://media"/>
            <a:extLst>
              <a:ext uri="{FF2B5EF4-FFF2-40B4-BE49-F238E27FC236}">
                <a16:creationId xmlns:a16="http://schemas.microsoft.com/office/drawing/2014/main" id="{1D8C049C-DC17-47BE-8372-338AB8EC58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792FFDB-5A92-4AC3-BAEB-3A2E5DDBA343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D597FE1-7F9E-461C-96F4-ED7A11BDA61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29170" t="18567" r="29066" b="28013"/>
          <a:stretch>
            <a:fillRect/>
          </a:stretch>
        </p:blipFill>
        <p:spPr bwMode="auto">
          <a:xfrm>
            <a:off x="2129766" y="1015663"/>
            <a:ext cx="5531524" cy="3978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381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228876" y="-23034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pic>
        <p:nvPicPr>
          <p:cNvPr id="10" name="тймер3">
            <a:hlinkClick r:id="" action="ppaction://media"/>
            <a:extLst>
              <a:ext uri="{FF2B5EF4-FFF2-40B4-BE49-F238E27FC236}">
                <a16:creationId xmlns:a16="http://schemas.microsoft.com/office/drawing/2014/main" id="{DAF0D564-B460-48C9-8675-C89D313493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40FB339-954A-4C5A-B449-9FFDF17C7395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BB6144-D8E7-4770-BBB1-51E8FCD3CFF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28987" t="19870" r="29432" b="28013"/>
          <a:stretch>
            <a:fillRect/>
          </a:stretch>
        </p:blipFill>
        <p:spPr bwMode="auto">
          <a:xfrm>
            <a:off x="2066473" y="992629"/>
            <a:ext cx="5658109" cy="398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856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pic>
        <p:nvPicPr>
          <p:cNvPr id="7" name="тймер3">
            <a:hlinkClick r:id="" action="ppaction://media"/>
            <a:extLst>
              <a:ext uri="{FF2B5EF4-FFF2-40B4-BE49-F238E27FC236}">
                <a16:creationId xmlns:a16="http://schemas.microsoft.com/office/drawing/2014/main" id="{30DB6FA1-2142-4B39-9427-3DADCC90B8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C94E1BD-E4B1-42C3-B86B-49D89AD594FC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DCC8A30-310F-41F1-9832-F3EF0DC704A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29331" t="21498" r="29615" b="24756"/>
          <a:stretch>
            <a:fillRect/>
          </a:stretch>
        </p:blipFill>
        <p:spPr bwMode="auto">
          <a:xfrm>
            <a:off x="2188633" y="839900"/>
            <a:ext cx="5413790" cy="398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831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pic>
        <p:nvPicPr>
          <p:cNvPr id="10" name="тймер3">
            <a:hlinkClick r:id="" action="ppaction://media"/>
            <a:extLst>
              <a:ext uri="{FF2B5EF4-FFF2-40B4-BE49-F238E27FC236}">
                <a16:creationId xmlns:a16="http://schemas.microsoft.com/office/drawing/2014/main" id="{5FD5BCA7-3A2F-41EC-BB6C-CA271EDE89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B22F48C-71DA-4933-AC15-66FB234FB8E3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E096ED-8442-4944-8738-B6D0A1C010B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28986" t="12704" r="29917" b="38062"/>
          <a:stretch>
            <a:fillRect/>
          </a:stretch>
        </p:blipFill>
        <p:spPr bwMode="auto">
          <a:xfrm>
            <a:off x="2123728" y="1015663"/>
            <a:ext cx="5838437" cy="39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063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43999F-5035-442D-A5D9-65164449A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9299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0057CD-9BAB-435B-A06A-1687290CF505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5D98EE-88FB-4EDF-BDB4-808A8A60BC7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31918" t="14658" r="33828" b="40060"/>
          <a:stretch>
            <a:fillRect/>
          </a:stretch>
        </p:blipFill>
        <p:spPr bwMode="auto">
          <a:xfrm>
            <a:off x="2339752" y="1144709"/>
            <a:ext cx="5009294" cy="372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010129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235673" y="7963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587554E-6003-4A8D-B596-ED1AC514AF7E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28358E-483A-4222-B9FB-E134ADF990B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9720" t="13681" r="29432" b="41368"/>
          <a:stretch>
            <a:fillRect/>
          </a:stretch>
        </p:blipFill>
        <p:spPr bwMode="auto">
          <a:xfrm>
            <a:off x="2113627" y="1394768"/>
            <a:ext cx="5698733" cy="3526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491064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231733" y="214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B35A96-770D-4A40-B7F5-3AB7A0E492C5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8F2B43-08DF-46F0-A237-CD8B259CF05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8581" t="14984" r="29249" b="35830"/>
          <a:stretch>
            <a:fillRect/>
          </a:stretch>
        </p:blipFill>
        <p:spPr bwMode="auto">
          <a:xfrm>
            <a:off x="2018371" y="1120661"/>
            <a:ext cx="5811956" cy="380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926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13378" y="5697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9692" y="319572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Как называется повар на корабле? 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58C759-C08C-4FCD-BD73-7CADC645D5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7" t="10264" r="16117" b="28042"/>
          <a:stretch/>
        </p:blipFill>
        <p:spPr>
          <a:xfrm>
            <a:off x="2259689" y="513528"/>
            <a:ext cx="4671689" cy="24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38989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38031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792FFDB-5A92-4AC3-BAEB-3A2E5DDBA343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D597FE1-7F9E-461C-96F4-ED7A11BDA61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9170" t="18567" r="29066" b="28013"/>
          <a:stretch>
            <a:fillRect/>
          </a:stretch>
        </p:blipFill>
        <p:spPr bwMode="auto">
          <a:xfrm>
            <a:off x="2129766" y="1015663"/>
            <a:ext cx="5531524" cy="3978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997430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228876" y="-23034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40FB339-954A-4C5A-B449-9FFDF17C7395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BB6144-D8E7-4770-BBB1-51E8FCD3CFF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8987" t="19870" r="29432" b="28013"/>
          <a:stretch>
            <a:fillRect/>
          </a:stretch>
        </p:blipFill>
        <p:spPr bwMode="auto">
          <a:xfrm>
            <a:off x="2066473" y="992629"/>
            <a:ext cx="5658109" cy="398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3998055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C94E1BD-E4B1-42C3-B86B-49D89AD594FC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DCC8A30-310F-41F1-9832-F3EF0DC704A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9331" t="21498" r="29615" b="24756"/>
          <a:stretch>
            <a:fillRect/>
          </a:stretch>
        </p:blipFill>
        <p:spPr bwMode="auto">
          <a:xfrm>
            <a:off x="2188633" y="839900"/>
            <a:ext cx="5413790" cy="398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688712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B22F48C-71DA-4933-AC15-66FB234FB8E3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E096ED-8442-4944-8738-B6D0A1C010B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8986" t="12704" r="29917" b="38062"/>
          <a:stretch>
            <a:fillRect/>
          </a:stretch>
        </p:blipFill>
        <p:spPr bwMode="auto">
          <a:xfrm>
            <a:off x="2123728" y="1015663"/>
            <a:ext cx="5838437" cy="39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4742544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41149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A6DF01-9315-40B3-917D-2586160FA01E}"/>
              </a:ext>
            </a:extLst>
          </p:cNvPr>
          <p:cNvSpPr txBox="1"/>
          <p:nvPr/>
        </p:nvSpPr>
        <p:spPr>
          <a:xfrm>
            <a:off x="323528" y="246221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Печенье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292E29-FF8B-4D5E-9F77-ACF75D0D694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31918" t="14658" r="33828" b="40060"/>
          <a:stretch>
            <a:fillRect/>
          </a:stretch>
        </p:blipFill>
        <p:spPr bwMode="auto">
          <a:xfrm>
            <a:off x="5635932" y="2558271"/>
            <a:ext cx="3127704" cy="2325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4B5587-4CC8-4F3A-B021-AAAABB13BA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29829"/>
            <a:ext cx="5153769" cy="343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959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2027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BB1091-2D22-4F4C-80BC-0CF7203DE944}"/>
              </a:ext>
            </a:extLst>
          </p:cNvPr>
          <p:cNvSpPr txBox="1"/>
          <p:nvPr/>
        </p:nvSpPr>
        <p:spPr>
          <a:xfrm>
            <a:off x="107504" y="195486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Козинаки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6454BB-B9E8-4C22-873E-6A9978E97BF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9720" t="13681" r="29432" b="41368"/>
          <a:stretch>
            <a:fillRect/>
          </a:stretch>
        </p:blipFill>
        <p:spPr bwMode="auto">
          <a:xfrm>
            <a:off x="5508104" y="2715766"/>
            <a:ext cx="3191771" cy="197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E113BA2-3B6C-4538-90DD-E6BE854206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61198"/>
            <a:ext cx="4869160" cy="365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44682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0830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99248A-EA1A-467F-B6B3-7D8404C27214}"/>
              </a:ext>
            </a:extLst>
          </p:cNvPr>
          <p:cNvSpPr txBox="1"/>
          <p:nvPr/>
        </p:nvSpPr>
        <p:spPr>
          <a:xfrm>
            <a:off x="168518" y="154218"/>
            <a:ext cx="6707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000"/>
              </a:spcAft>
              <a:buClr>
                <a:srgbClr val="000000"/>
              </a:buClr>
              <a:buSzPts val="1000"/>
            </a:pPr>
            <a:r>
              <a:rPr lang="ru-RU" sz="2800" b="1" dirty="0">
                <a:solidFill>
                  <a:srgbClr val="FFFF00"/>
                </a:solidFill>
                <a:latin typeface="Arial Black" pitchFamily="34" charset="0"/>
                <a:ea typeface="Calibri"/>
                <a:cs typeface="Times New Roman"/>
              </a:rPr>
              <a:t>Рагу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BB583F-EF42-4A7C-B4E2-9598ED19DB4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8581" t="14984" r="29249" b="35830"/>
          <a:stretch>
            <a:fillRect/>
          </a:stretch>
        </p:blipFill>
        <p:spPr bwMode="auto">
          <a:xfrm>
            <a:off x="5652120" y="2820125"/>
            <a:ext cx="3292726" cy="2156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4EA00F-85F2-40EC-B020-10D8AE463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" y="1203598"/>
            <a:ext cx="5366370" cy="321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4704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6CE409-0999-47C9-94DE-D5C5C1431EA4}"/>
              </a:ext>
            </a:extLst>
          </p:cNvPr>
          <p:cNvSpPr txBox="1"/>
          <p:nvPr/>
        </p:nvSpPr>
        <p:spPr>
          <a:xfrm>
            <a:off x="179512" y="195486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  <a:latin typeface="Arial Black" panose="020B0A04020102020204" pitchFamily="34" charset="0"/>
              </a:rPr>
              <a:t>Суши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AB1F66-8994-4841-A624-EEAE4306706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9170" t="18567" r="29066" b="28013"/>
          <a:stretch>
            <a:fillRect/>
          </a:stretch>
        </p:blipFill>
        <p:spPr bwMode="auto">
          <a:xfrm>
            <a:off x="5796136" y="2684999"/>
            <a:ext cx="3112998" cy="223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35C5AE-C8A2-4640-B19C-C3DE946C74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66" y="1347614"/>
            <a:ext cx="5294874" cy="350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144615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199784" y="8015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5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8B5A2B8-F5B9-4480-8B00-850E916BF68C}"/>
              </a:ext>
            </a:extLst>
          </p:cNvPr>
          <p:cNvSpPr/>
          <p:nvPr/>
        </p:nvSpPr>
        <p:spPr>
          <a:xfrm>
            <a:off x="35496" y="171537"/>
            <a:ext cx="83086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Том Ям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46BDDB-B952-4E00-9C69-2585124A7F3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8987" t="19870" r="29432" b="28013"/>
          <a:stretch>
            <a:fillRect/>
          </a:stretch>
        </p:blipFill>
        <p:spPr bwMode="auto">
          <a:xfrm>
            <a:off x="5724128" y="2482889"/>
            <a:ext cx="3281484" cy="2312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7C1C6F-6180-4C86-B586-D330881B4F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15499"/>
            <a:ext cx="5369793" cy="357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148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9784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2715766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К каким видам рыб относится Зеркальная рыба? 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EDA176-8B2D-4111-B81F-95661C9FAB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127" y="174700"/>
            <a:ext cx="4267745" cy="239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3340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171053" y="3432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EA7977-0508-4C7F-8C95-27B37477E132}"/>
              </a:ext>
            </a:extLst>
          </p:cNvPr>
          <p:cNvSpPr txBox="1"/>
          <p:nvPr/>
        </p:nvSpPr>
        <p:spPr>
          <a:xfrm>
            <a:off x="179512" y="232232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Чахохбили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99B53D-6865-4905-8B2C-2A158B4C847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9331" t="21498" r="29615" b="24756"/>
          <a:stretch>
            <a:fillRect/>
          </a:stretch>
        </p:blipFill>
        <p:spPr bwMode="auto">
          <a:xfrm>
            <a:off x="5612773" y="2681237"/>
            <a:ext cx="3116560" cy="2292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8A984C-C1F7-443A-AD8D-76B69A3ED9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79662"/>
            <a:ext cx="5212071" cy="293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80706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08304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72A63D-D48A-49AE-A37A-951128A508C7}"/>
              </a:ext>
            </a:extLst>
          </p:cNvPr>
          <p:cNvSpPr txBox="1"/>
          <p:nvPr/>
        </p:nvSpPr>
        <p:spPr>
          <a:xfrm>
            <a:off x="179512" y="195486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Смузи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FFF602A-025F-4BB2-B1E5-15977BB3E2E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8986" t="12704" r="29917" b="38062"/>
          <a:stretch>
            <a:fillRect/>
          </a:stretch>
        </p:blipFill>
        <p:spPr bwMode="auto">
          <a:xfrm>
            <a:off x="5653301" y="2697984"/>
            <a:ext cx="3310005" cy="2231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780CDB-5509-4FE7-B085-99C67F4A8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35646"/>
            <a:ext cx="4825252" cy="321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8678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33892"/>
              </p:ext>
            </p:extLst>
          </p:nvPr>
        </p:nvGraphicFramePr>
        <p:xfrm>
          <a:off x="755576" y="51470"/>
          <a:ext cx="7992888" cy="475252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84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3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6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7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62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62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47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58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643128">
                <a:tc>
                  <a:txBody>
                    <a:bodyPr/>
                    <a:lstStyle/>
                    <a:p>
                      <a:r>
                        <a:rPr lang="ru-RU" sz="1600" dirty="0"/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Название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 раунд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2 раунд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3 раунд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 раунд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5 раунд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Итог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7350"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Повар </a:t>
                      </a:r>
                      <a:r>
                        <a:rPr lang="en-US" sz="1600" dirty="0"/>
                        <a:t>Pro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22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350">
                <a:tc>
                  <a:txBody>
                    <a:bodyPr/>
                    <a:lstStyle/>
                    <a:p>
                      <a:r>
                        <a:rPr lang="ru-RU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Звездочки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7350">
                <a:tc>
                  <a:txBody>
                    <a:bodyPr/>
                    <a:lstStyle/>
                    <a:p>
                      <a:r>
                        <a:rPr lang="ru-RU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Поварята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350"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Бульдозеры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5576" y="2643758"/>
            <a:ext cx="77768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Как называется специально обработанное зерно, готовое для приготовления каш, супов, плова? </a:t>
            </a:r>
            <a:endParaRPr lang="ru-RU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96C683-7F59-492D-9DC3-5982F859C1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64"/>
          <a:stretch/>
        </p:blipFill>
        <p:spPr>
          <a:xfrm>
            <a:off x="3250121" y="269530"/>
            <a:ext cx="2787774" cy="221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71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5556" y="3219822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Как называется продукт из кобыльего молока?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CC36DF-15A4-4A02-9DCB-42E6EC259B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95486"/>
            <a:ext cx="4397685" cy="293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34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3147814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Назовите овощ, который является героем и вошел в название одной из сказок Джанни Родари.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A95282-22B6-4860-BAD5-3FB7161D1F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492" y="411510"/>
            <a:ext cx="3429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7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195486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3942804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Как называется сладкий картофель?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E68596-061E-423B-AD57-3E93444818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50974"/>
            <a:ext cx="4389107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223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8264" y="195486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496" y="3075806"/>
            <a:ext cx="9145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Назовите русское национальное блюдо, которое в словаре определяется как “маленькие пирожки” с мясом или другой начинкой, сваренные в кипящей воде?</a:t>
            </a:r>
            <a:endParaRPr lang="ru-RU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42E710-B4A3-4A14-B891-192F296ACC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83518"/>
            <a:ext cx="3356992" cy="251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960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04248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23928" y="123478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Кок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3AE16D-9E95-4E9A-B25E-EA36999562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25" t="17400" r="33464" b="22400"/>
          <a:stretch/>
        </p:blipFill>
        <p:spPr>
          <a:xfrm>
            <a:off x="2339752" y="1563638"/>
            <a:ext cx="4536504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48264" y="195486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83768" y="410929"/>
            <a:ext cx="4067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Карповые</a:t>
            </a:r>
            <a:endParaRPr lang="ru-RU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B660B4-7760-4424-9326-CA467B4595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22645"/>
            <a:ext cx="4849166" cy="350992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08304" y="-92546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9612" y="276786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Крупа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DD5B28-5F72-4B60-9886-211CCE6E2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317" y="1059582"/>
            <a:ext cx="5827365" cy="385968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5147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39752" y="251525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Кумыс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BED741-0286-4518-830A-FB6E65BDFB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968" y="1036481"/>
            <a:ext cx="5652063" cy="399789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1160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496" y="1986975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Лук</a:t>
            </a:r>
            <a:endParaRPr lang="ru-RU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F95D2F-B0A8-42E4-896E-F7429F64D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76817"/>
            <a:ext cx="2969765" cy="434328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31740" y="153888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Arial Black" pitchFamily="34" charset="0"/>
              </a:rPr>
              <a:t>Батат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D4998D-D263-47B0-9DA3-B91A47579D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091" y="1203598"/>
            <a:ext cx="5585817" cy="37238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71800" y="184665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Пельмени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4BC814-5364-435D-B99F-01F4A8074A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033" y="874917"/>
            <a:ext cx="4083918" cy="408391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63354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pic>
        <p:nvPicPr>
          <p:cNvPr id="10" name="тймер3">
            <a:hlinkClick r:id="" action="ppaction://media"/>
            <a:extLst>
              <a:ext uri="{FF2B5EF4-FFF2-40B4-BE49-F238E27FC236}">
                <a16:creationId xmlns:a16="http://schemas.microsoft.com/office/drawing/2014/main" id="{43081700-3778-4B12-A4C0-0B6D7369AD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0484FB-4693-4A51-98ED-DB491842E19A}"/>
              </a:ext>
            </a:extLst>
          </p:cNvPr>
          <p:cNvSpPr txBox="1"/>
          <p:nvPr/>
        </p:nvSpPr>
        <p:spPr>
          <a:xfrm>
            <a:off x="2771800" y="85355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3A6415-016D-40F0-8896-CEB8CF2EE65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93318" y="1098285"/>
            <a:ext cx="5940425" cy="3959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715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pic>
        <p:nvPicPr>
          <p:cNvPr id="5" name="тймер3">
            <a:hlinkClick r:id="" action="ppaction://media"/>
            <a:extLst>
              <a:ext uri="{FF2B5EF4-FFF2-40B4-BE49-F238E27FC236}">
                <a16:creationId xmlns:a16="http://schemas.microsoft.com/office/drawing/2014/main" id="{98ECC31F-946F-4300-9D47-BB0CF6761D6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76AEE3C-E86F-4F45-B6EA-CEEF89A73852}"/>
              </a:ext>
            </a:extLst>
          </p:cNvPr>
          <p:cNvSpPr txBox="1"/>
          <p:nvPr/>
        </p:nvSpPr>
        <p:spPr>
          <a:xfrm>
            <a:off x="2771800" y="85355"/>
            <a:ext cx="3970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66CD40-1A49-4724-8E3D-52A5E05BFD6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72916" y="1178134"/>
            <a:ext cx="4968551" cy="372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20272" y="195486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pic>
        <p:nvPicPr>
          <p:cNvPr id="6" name="тймер3">
            <a:hlinkClick r:id="" action="ppaction://media"/>
            <a:extLst>
              <a:ext uri="{FF2B5EF4-FFF2-40B4-BE49-F238E27FC236}">
                <a16:creationId xmlns:a16="http://schemas.microsoft.com/office/drawing/2014/main" id="{00C033B3-E273-43C5-918C-10342EDA5B3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D956A72-C00D-4D8A-A5C1-7A4C6B6FE7A7}"/>
              </a:ext>
            </a:extLst>
          </p:cNvPr>
          <p:cNvSpPr txBox="1"/>
          <p:nvPr/>
        </p:nvSpPr>
        <p:spPr>
          <a:xfrm>
            <a:off x="2771800" y="85355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56AF36F-9F4C-4BE7-9830-F87739E5125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96549" y="1404426"/>
            <a:ext cx="7608507" cy="354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13378" y="5697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9692" y="3195722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Как называется повар на корабле? 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тймер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79512" y="195486"/>
            <a:ext cx="2048228" cy="115212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58C759-C08C-4FCD-BD73-7CADC645D51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7" t="10264" r="16117" b="28042"/>
          <a:stretch/>
        </p:blipFill>
        <p:spPr>
          <a:xfrm>
            <a:off x="2259689" y="513528"/>
            <a:ext cx="4671689" cy="24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pic>
        <p:nvPicPr>
          <p:cNvPr id="15" name="тймер3">
            <a:hlinkClick r:id="" action="ppaction://media"/>
            <a:extLst>
              <a:ext uri="{FF2B5EF4-FFF2-40B4-BE49-F238E27FC236}">
                <a16:creationId xmlns:a16="http://schemas.microsoft.com/office/drawing/2014/main" id="{0283AC0A-E6E0-456A-A829-4B9351F7319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B9368A2-AC52-4C9E-8D16-A1392157A9F3}"/>
              </a:ext>
            </a:extLst>
          </p:cNvPr>
          <p:cNvSpPr txBox="1"/>
          <p:nvPr/>
        </p:nvSpPr>
        <p:spPr>
          <a:xfrm>
            <a:off x="2771800" y="85355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A723EA4-CB66-4E40-A7AB-45C4002F75D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93318" y="1152491"/>
            <a:ext cx="5940425" cy="394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pic>
        <p:nvPicPr>
          <p:cNvPr id="9" name="тймер3">
            <a:hlinkClick r:id="" action="ppaction://media"/>
            <a:extLst>
              <a:ext uri="{FF2B5EF4-FFF2-40B4-BE49-F238E27FC236}">
                <a16:creationId xmlns:a16="http://schemas.microsoft.com/office/drawing/2014/main" id="{E5DA8CDA-6F97-478A-BF8B-34212865E0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F24B80-921F-4987-A340-BEBB76074097}"/>
              </a:ext>
            </a:extLst>
          </p:cNvPr>
          <p:cNvSpPr txBox="1"/>
          <p:nvPr/>
        </p:nvSpPr>
        <p:spPr>
          <a:xfrm>
            <a:off x="2771800" y="85355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26A02C-BADF-48B6-A1C2-74E2704A4ED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1275606"/>
            <a:ext cx="6791832" cy="366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pic>
        <p:nvPicPr>
          <p:cNvPr id="5" name="тймер3">
            <a:hlinkClick r:id="" action="ppaction://media"/>
            <a:extLst>
              <a:ext uri="{FF2B5EF4-FFF2-40B4-BE49-F238E27FC236}">
                <a16:creationId xmlns:a16="http://schemas.microsoft.com/office/drawing/2014/main" id="{2CFB8A8E-AA33-4B59-A633-698A0209DB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9CF395-2D61-4678-97C7-47143B002B80}"/>
              </a:ext>
            </a:extLst>
          </p:cNvPr>
          <p:cNvSpPr txBox="1"/>
          <p:nvPr/>
        </p:nvSpPr>
        <p:spPr>
          <a:xfrm>
            <a:off x="2771800" y="85355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BF01517-96D3-4FF1-9659-E558E07A9D4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0448" y="1275606"/>
            <a:ext cx="7743398" cy="3621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pic>
        <p:nvPicPr>
          <p:cNvPr id="7" name="тймер3">
            <a:hlinkClick r:id="" action="ppaction://media"/>
            <a:extLst>
              <a:ext uri="{FF2B5EF4-FFF2-40B4-BE49-F238E27FC236}">
                <a16:creationId xmlns:a16="http://schemas.microsoft.com/office/drawing/2014/main" id="{5E4F94D1-8A62-49E0-9897-6FF55DE441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EBB0E8-513B-4FDA-9CB1-1DCB874E2827}"/>
              </a:ext>
            </a:extLst>
          </p:cNvPr>
          <p:cNvSpPr txBox="1"/>
          <p:nvPr/>
        </p:nvSpPr>
        <p:spPr>
          <a:xfrm>
            <a:off x="2771800" y="85355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9828279-F0F0-4C3E-9B35-AAE834848C2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1264823"/>
            <a:ext cx="7020085" cy="3793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4102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0484FB-4693-4A51-98ED-DB491842E19A}"/>
              </a:ext>
            </a:extLst>
          </p:cNvPr>
          <p:cNvSpPr txBox="1"/>
          <p:nvPr/>
        </p:nvSpPr>
        <p:spPr>
          <a:xfrm>
            <a:off x="2771800" y="85355"/>
            <a:ext cx="4320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3A6415-016D-40F0-8896-CEB8CF2EE65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3318" y="1098285"/>
            <a:ext cx="5940425" cy="3959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53999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6AEE3C-E86F-4F45-B6EA-CEEF89A73852}"/>
              </a:ext>
            </a:extLst>
          </p:cNvPr>
          <p:cNvSpPr txBox="1"/>
          <p:nvPr/>
        </p:nvSpPr>
        <p:spPr>
          <a:xfrm>
            <a:off x="2771800" y="85355"/>
            <a:ext cx="3970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66CD40-1A49-4724-8E3D-52A5E05BFD6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2916" y="1178134"/>
            <a:ext cx="4968551" cy="372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06749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20272" y="195486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956A72-C00D-4D8A-A5C1-7A4C6B6FE7A7}"/>
              </a:ext>
            </a:extLst>
          </p:cNvPr>
          <p:cNvSpPr txBox="1"/>
          <p:nvPr/>
        </p:nvSpPr>
        <p:spPr>
          <a:xfrm>
            <a:off x="2771800" y="85355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56AF36F-9F4C-4BE7-9830-F87739E5125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6549" y="1404426"/>
            <a:ext cx="7608507" cy="354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28330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9368A2-AC52-4C9E-8D16-A1392157A9F3}"/>
              </a:ext>
            </a:extLst>
          </p:cNvPr>
          <p:cNvSpPr txBox="1"/>
          <p:nvPr/>
        </p:nvSpPr>
        <p:spPr>
          <a:xfrm>
            <a:off x="2771800" y="85355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A723EA4-CB66-4E40-A7AB-45C4002F75D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3318" y="1152491"/>
            <a:ext cx="5940425" cy="394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94894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F24B80-921F-4987-A340-BEBB76074097}"/>
              </a:ext>
            </a:extLst>
          </p:cNvPr>
          <p:cNvSpPr txBox="1"/>
          <p:nvPr/>
        </p:nvSpPr>
        <p:spPr>
          <a:xfrm>
            <a:off x="2771800" y="85355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26A02C-BADF-48B6-A1C2-74E2704A4ED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275606"/>
            <a:ext cx="6791832" cy="366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41841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9784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2715766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К каким видам рыб относится Зеркальная рыба? </a:t>
            </a:r>
            <a:endParaRPr lang="ru-RU" sz="3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тймер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048228" cy="11521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EDA176-8B2D-4111-B81F-95661C9FAB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127" y="174700"/>
            <a:ext cx="4267745" cy="239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9CF395-2D61-4678-97C7-47143B002B80}"/>
              </a:ext>
            </a:extLst>
          </p:cNvPr>
          <p:cNvSpPr txBox="1"/>
          <p:nvPr/>
        </p:nvSpPr>
        <p:spPr>
          <a:xfrm>
            <a:off x="2771800" y="85355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BF01517-96D3-4FF1-9659-E558E07A9D4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448" y="1275606"/>
            <a:ext cx="7743398" cy="3621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37240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EBB0E8-513B-4FDA-9CB1-1DCB874E2827}"/>
              </a:ext>
            </a:extLst>
          </p:cNvPr>
          <p:cNvSpPr txBox="1"/>
          <p:nvPr/>
        </p:nvSpPr>
        <p:spPr>
          <a:xfrm>
            <a:off x="2771800" y="85355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Назовите фильм/мультфильм/сериал, откуда взят кадр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9828279-F0F0-4C3E-9B35-AAE834848C2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264823"/>
            <a:ext cx="7020085" cy="3793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42669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221817" y="4324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72939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«Кухня»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CB710C-5382-44CD-9C6B-9B6530AC38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08" y="915566"/>
            <a:ext cx="6876256" cy="3867894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en-US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  <a:endParaRPr lang="ru-RU" sz="3000" b="1" dirty="0">
              <a:solidFill>
                <a:srgbClr val="FFFF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246221"/>
            <a:ext cx="5832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«Рататуй»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B0C3F7-743A-46A9-843A-24D1793C6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84562"/>
            <a:ext cx="7380312" cy="415142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23478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«Девчата»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EE314B-DCDA-4A12-81A0-02F12B23C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15566"/>
            <a:ext cx="7020272" cy="3948903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0830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82390"/>
            <a:ext cx="60701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«Повар на колесах»</a:t>
            </a:r>
            <a:endParaRPr lang="ru-RU" sz="2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4A1952-A1C1-4BE4-9643-7957FB281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99541"/>
            <a:ext cx="6624736" cy="413700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20272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195486"/>
            <a:ext cx="62646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latin typeface="Arial Black" pitchFamily="34" charset="0"/>
              </a:rPr>
              <a:t>«Монстры на каникулах»</a:t>
            </a:r>
            <a:endParaRPr lang="ru-RU" sz="26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D8839E-C6CC-48A2-A047-9DEB54E62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43558"/>
            <a:ext cx="7164288" cy="4029912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123478"/>
            <a:ext cx="784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«Очень странные дела»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07AB9B-519F-45C7-9EF8-9679E239F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00954"/>
            <a:ext cx="6419056" cy="401191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504" y="51470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«Чарли и шоколадная фабрика»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54AC4D-EDFC-4DB7-813B-4469835F43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33772"/>
            <a:ext cx="6372200" cy="35843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5576" y="2643758"/>
            <a:ext cx="77768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Как называется специально обработанное зерно, готовое для приготовления каш, супов, плова? </a:t>
            </a:r>
            <a:endParaRPr lang="ru-RU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тймер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048228" cy="11521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96C683-7F59-492D-9DC3-5982F859C1E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64"/>
          <a:stretch/>
        </p:blipFill>
        <p:spPr>
          <a:xfrm>
            <a:off x="3250121" y="269530"/>
            <a:ext cx="2787774" cy="221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0333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68FFCB-61E9-4265-86A1-61F229514F2F}"/>
              </a:ext>
            </a:extLst>
          </p:cNvPr>
          <p:cNvSpPr txBox="1"/>
          <p:nvPr/>
        </p:nvSpPr>
        <p:spPr>
          <a:xfrm>
            <a:off x="7221817" y="4324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3E09FB-8D4C-4047-A999-A50E7BE9B8A1}"/>
              </a:ext>
            </a:extLst>
          </p:cNvPr>
          <p:cNvSpPr/>
          <p:nvPr/>
        </p:nvSpPr>
        <p:spPr>
          <a:xfrm>
            <a:off x="323528" y="1940250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Историей возникновения </a:t>
            </a:r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ОНИ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обязаны победе австрийцев над турецким войском. Легенда гласит, что венские пекари, работавшие ночью, услышали, как враг делает подкоп под городские стены, и предупредили стражей. В честь радостного события кондитер Петер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Вандлер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испек булочки в форме светила. </a:t>
            </a:r>
          </a:p>
        </p:txBody>
      </p:sp>
      <p:pic>
        <p:nvPicPr>
          <p:cNvPr id="7" name="таймер2">
            <a:hlinkClick r:id="" action="ppaction://media"/>
            <a:extLst>
              <a:ext uri="{FF2B5EF4-FFF2-40B4-BE49-F238E27FC236}">
                <a16:creationId xmlns:a16="http://schemas.microsoft.com/office/drawing/2014/main" id="{C41261B4-125B-4BFF-A143-181D817A33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5" y="77216"/>
            <a:ext cx="1872208" cy="10531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1306B5-BEFC-4BC6-A07D-251B9E76A9B0}"/>
              </a:ext>
            </a:extLst>
          </p:cNvPr>
          <p:cNvSpPr txBox="1"/>
          <p:nvPr/>
        </p:nvSpPr>
        <p:spPr>
          <a:xfrm>
            <a:off x="647564" y="4512286"/>
            <a:ext cx="784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Назови блюдо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194729-CABF-477A-ACED-AFE427A2F6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5066"/>
            <a:ext cx="1155559" cy="141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7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50D252-6794-4567-9E95-37A7C1304A36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en-US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  <a:endParaRPr lang="ru-RU" sz="3000" b="1" dirty="0">
              <a:solidFill>
                <a:srgbClr val="FFFF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3CE001-1EC6-4543-989B-EEC64B3D04B5}"/>
              </a:ext>
            </a:extLst>
          </p:cNvPr>
          <p:cNvSpPr txBox="1"/>
          <p:nvPr/>
        </p:nvSpPr>
        <p:spPr>
          <a:xfrm>
            <a:off x="130883" y="1779662"/>
            <a:ext cx="89284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У </a:t>
            </a:r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ЭТОГО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десерта история происхождения началась в XVII веке в Тоскане. Известный сладкоежка эрцгерцог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Козимо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III Медичи посетил одну из своих провинций – город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Сиенну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. Местные кондитеры решили удивить высокого гостя и сделали необычный сырный десерт. Консистенция блюда получилась такой мягкой, что его окрестили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zuppa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del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duca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- «суп герцога».</a:t>
            </a:r>
          </a:p>
        </p:txBody>
      </p:sp>
      <p:pic>
        <p:nvPicPr>
          <p:cNvPr id="6" name="таймер2">
            <a:hlinkClick r:id="" action="ppaction://media"/>
            <a:extLst>
              <a:ext uri="{FF2B5EF4-FFF2-40B4-BE49-F238E27FC236}">
                <a16:creationId xmlns:a16="http://schemas.microsoft.com/office/drawing/2014/main" id="{37835C2D-1B26-4DC7-A262-A94BC39EF5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5" y="77216"/>
            <a:ext cx="1872208" cy="10531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F75053-3B12-48BC-A39C-62C14BEDF810}"/>
              </a:ext>
            </a:extLst>
          </p:cNvPr>
          <p:cNvSpPr txBox="1"/>
          <p:nvPr/>
        </p:nvSpPr>
        <p:spPr>
          <a:xfrm>
            <a:off x="647564" y="4659982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Назови блюдо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092B26-FC38-4289-AAFF-0AF4181432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5066"/>
            <a:ext cx="1155559" cy="141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3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81210A-2A19-4222-99C7-90BF25DEC9F4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5475ED3-0F41-4E50-B7B1-DD404529B7A9}"/>
              </a:ext>
            </a:extLst>
          </p:cNvPr>
          <p:cNvSpPr/>
          <p:nvPr/>
        </p:nvSpPr>
        <p:spPr>
          <a:xfrm>
            <a:off x="251520" y="1779662"/>
            <a:ext cx="8640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Появилось это блюдо на родине создателей известного путеводителя «Красный гид Мишлен», но придумали его гости этой страны - бельгийцы, в теплые месяцы рыбу они нарезали в виде небольших брусочков и подвергали их тепловой обработке в большом количестве масла. Но в зимние месяцы они были лишены такой возможности из-за отсутствия умения проводить подводный лов. Тогда рыбу они заменили другим продуктом, но способ нарезки и способ приготовления оставили прежним. 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О каком блюде идет речь?</a:t>
            </a:r>
          </a:p>
        </p:txBody>
      </p:sp>
      <p:pic>
        <p:nvPicPr>
          <p:cNvPr id="6" name="таймер2">
            <a:hlinkClick r:id="" action="ppaction://media"/>
            <a:extLst>
              <a:ext uri="{FF2B5EF4-FFF2-40B4-BE49-F238E27FC236}">
                <a16:creationId xmlns:a16="http://schemas.microsoft.com/office/drawing/2014/main" id="{4E3D101D-A43D-4590-9A21-3C39392D19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5" y="77216"/>
            <a:ext cx="1872208" cy="10531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F2B676-7EA1-4703-9F3C-DFEFC6E369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5066"/>
            <a:ext cx="1155559" cy="141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13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FA2B5F-C477-4884-8B2A-4EC458F3F5E2}"/>
              </a:ext>
            </a:extLst>
          </p:cNvPr>
          <p:cNvSpPr txBox="1"/>
          <p:nvPr/>
        </p:nvSpPr>
        <p:spPr>
          <a:xfrm>
            <a:off x="720789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9C6BF8-9EEF-491F-B1D5-B9198EBA1A81}"/>
              </a:ext>
            </a:extLst>
          </p:cNvPr>
          <p:cNvSpPr txBox="1"/>
          <p:nvPr/>
        </p:nvSpPr>
        <p:spPr>
          <a:xfrm>
            <a:off x="251520" y="1419622"/>
            <a:ext cx="871012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начале XIX века Мари Антуан Карем, придворный повар сразу нескольких европейских королевских династий, успел поработать при английском дворе, а позже, уже в Париже, приготовил свою «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прифранцуженную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» версию этого изделия для свиты русского царя Александра I, вошедшего в Париж на правах победителя в войне 1812 года. Идея русской классической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ЕЁ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была позаимствована у англичан. Дно формы выкладывают хлебом, размоченным в масле или яичной смеси. Поверх хлеба выкладывают слой уваренных с сахаром или 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пюрированных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плодов зеленых кислых сортов и закрывают слоем размоченного хлеба. Затем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ЕЁ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выпекают в духовке и подают тёплой с мороженым, взбитыми сливками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или сладкими соусами.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Что это за блюдо?</a:t>
            </a:r>
          </a:p>
        </p:txBody>
      </p:sp>
      <p:pic>
        <p:nvPicPr>
          <p:cNvPr id="6" name="таймер2">
            <a:hlinkClick r:id="" action="ppaction://media"/>
            <a:extLst>
              <a:ext uri="{FF2B5EF4-FFF2-40B4-BE49-F238E27FC236}">
                <a16:creationId xmlns:a16="http://schemas.microsoft.com/office/drawing/2014/main" id="{83022F9B-B97C-4E76-BE93-B3752C9465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5" y="77216"/>
            <a:ext cx="1872208" cy="10531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46E2E5-8BB3-4CE4-87DC-1B7044697F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28307"/>
            <a:ext cx="936104" cy="114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54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F3AD6A-E799-4372-B82A-F9AB67129134}"/>
              </a:ext>
            </a:extLst>
          </p:cNvPr>
          <p:cNvSpPr txBox="1"/>
          <p:nvPr/>
        </p:nvSpPr>
        <p:spPr>
          <a:xfrm>
            <a:off x="7020272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DA35F-B5E2-454F-B5F6-F84FCCC32584}"/>
              </a:ext>
            </a:extLst>
          </p:cNvPr>
          <p:cNvSpPr txBox="1"/>
          <p:nvPr/>
        </p:nvSpPr>
        <p:spPr>
          <a:xfrm>
            <a:off x="215516" y="1923678"/>
            <a:ext cx="8712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1889 году королева Италии посещала Неаполь. Королеве наскучила французская изысканная еда, которая была традиционной для Европы в то время. Она увидела, что многие местные жители едят именно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ЭТО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простое блюдо. Королеве настолько понравилось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ЭТО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блюдо, что она вызвала самого известного мастера по приготовлению блюда в Неаполе, 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Раффаэле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Эспозито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, и попросила его приготовить блюдо. 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Эспозито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приготовил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 ЕГО 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традиционных цветах итальянского флага:  с помидорами, ломтиками моцареллы и базиликом.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Назовите блюдо полностью. </a:t>
            </a:r>
          </a:p>
        </p:txBody>
      </p:sp>
      <p:pic>
        <p:nvPicPr>
          <p:cNvPr id="8" name="таймер2">
            <a:hlinkClick r:id="" action="ppaction://media"/>
            <a:extLst>
              <a:ext uri="{FF2B5EF4-FFF2-40B4-BE49-F238E27FC236}">
                <a16:creationId xmlns:a16="http://schemas.microsoft.com/office/drawing/2014/main" id="{904186FB-8419-48E6-B5F1-4C27499AAB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5" y="77216"/>
            <a:ext cx="1872208" cy="105311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5B8167-3449-42B3-A93A-E046A4B897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5066"/>
            <a:ext cx="1155559" cy="141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3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BC03E3-A4D2-4E07-A3BE-D0D498D21D0A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5E0B60-53AE-4F97-9915-2576253FC237}"/>
              </a:ext>
            </a:extLst>
          </p:cNvPr>
          <p:cNvSpPr txBox="1"/>
          <p:nvPr/>
        </p:nvSpPr>
        <p:spPr>
          <a:xfrm>
            <a:off x="431033" y="1130333"/>
            <a:ext cx="871296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Городская легенда о появлении закуски повествует об Игнасио «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Начо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»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Анайе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Гарсиа, который работал на кухне в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Пьедрас-Неграс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(штат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Коауила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, Мексика), когда компания жен американских военных с соседней базы прошла мимо ресторана в поисках перекуса. Поскольку шеф-повар куда-то ушел, Игнасио наполнил несколько лепешек сыром и перцем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халапеньо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. Теперь оно популярно по всему миру! А в прошлом году отпраздновало свой 124-й день рождения – этому событию был посвящен рисунок от Google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Doodle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. В конце концов Игнасио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Начо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открыл собственный ресторан.</a:t>
            </a:r>
            <a:br>
              <a:rPr lang="ru-RU" sz="2000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О каком блюде речь?</a:t>
            </a:r>
          </a:p>
        </p:txBody>
      </p:sp>
      <p:pic>
        <p:nvPicPr>
          <p:cNvPr id="6" name="таймер2">
            <a:hlinkClick r:id="" action="ppaction://media"/>
            <a:extLst>
              <a:ext uri="{FF2B5EF4-FFF2-40B4-BE49-F238E27FC236}">
                <a16:creationId xmlns:a16="http://schemas.microsoft.com/office/drawing/2014/main" id="{8328085E-350C-48CE-B24B-CAD4E49E012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5" y="77216"/>
            <a:ext cx="1872208" cy="10531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03D15B-6EA5-43A9-957C-01B083DAA1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815" y="98552"/>
            <a:ext cx="878281" cy="107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0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D466E8-42FA-40DC-8550-B9C0B49C6FAD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2493A9-FC5D-417A-BA2E-38CD5B38B34A}"/>
              </a:ext>
            </a:extLst>
          </p:cNvPr>
          <p:cNvSpPr txBox="1"/>
          <p:nvPr/>
        </p:nvSpPr>
        <p:spPr>
          <a:xfrm>
            <a:off x="179512" y="2427734"/>
            <a:ext cx="8784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Благодаря рассеянности повара из Древнего Китая, который случайно смешал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нигари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с соевым молоком, древние китайцы начали делать</a:t>
            </a: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 ЭТОТ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продукт. Этот продукт питания особенно нравится тем, кто предпочитает блюда на растительной основе. Хотя </a:t>
            </a: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ОН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и зародился в Китае 2000 лет назад, на западных кухнях продукт появился только в XX веке.</a:t>
            </a:r>
            <a:br>
              <a:rPr lang="ru-RU" sz="2000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Назовите продукт.</a:t>
            </a:r>
          </a:p>
        </p:txBody>
      </p:sp>
      <p:pic>
        <p:nvPicPr>
          <p:cNvPr id="9" name="таймер2">
            <a:hlinkClick r:id="" action="ppaction://media"/>
            <a:extLst>
              <a:ext uri="{FF2B5EF4-FFF2-40B4-BE49-F238E27FC236}">
                <a16:creationId xmlns:a16="http://schemas.microsoft.com/office/drawing/2014/main" id="{78634AA4-5164-47CB-AAE1-9DB073D775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5" y="77216"/>
            <a:ext cx="1872208" cy="105311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CA34F2-A739-432C-86A2-972F51B323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29612"/>
            <a:ext cx="1686604" cy="206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592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1385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68FFCB-61E9-4265-86A1-61F229514F2F}"/>
              </a:ext>
            </a:extLst>
          </p:cNvPr>
          <p:cNvSpPr txBox="1"/>
          <p:nvPr/>
        </p:nvSpPr>
        <p:spPr>
          <a:xfrm>
            <a:off x="7221817" y="4324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3E09FB-8D4C-4047-A999-A50E7BE9B8A1}"/>
              </a:ext>
            </a:extLst>
          </p:cNvPr>
          <p:cNvSpPr/>
          <p:nvPr/>
        </p:nvSpPr>
        <p:spPr>
          <a:xfrm>
            <a:off x="323528" y="1940250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Историей возникновения </a:t>
            </a:r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ОНИ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обязаны победе австрийцев над турецким войском. Легенда гласит, что венские пекари, работавшие ночью, услышали, как враг делает подкоп под городские стены, и предупредили стражей. В честь радостного события кондитер Петер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Вандлер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испек булочки в форме светила.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1306B5-BEFC-4BC6-A07D-251B9E76A9B0}"/>
              </a:ext>
            </a:extLst>
          </p:cNvPr>
          <p:cNvSpPr txBox="1"/>
          <p:nvPr/>
        </p:nvSpPr>
        <p:spPr>
          <a:xfrm>
            <a:off x="647564" y="4512286"/>
            <a:ext cx="78488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Назови блюдо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7194729-CABF-477A-ACED-AFE427A2F6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5066"/>
            <a:ext cx="1155559" cy="141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021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5556" y="3219822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Arial Black" pitchFamily="34" charset="0"/>
              </a:rPr>
              <a:t>Как называется продукт из кобыльего молока? </a:t>
            </a:r>
          </a:p>
        </p:txBody>
      </p:sp>
      <p:pic>
        <p:nvPicPr>
          <p:cNvPr id="6" name="тймер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048228" cy="11521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DCC36DF-15A4-4A02-9DCB-42E6EC259B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95486"/>
            <a:ext cx="4397685" cy="2931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50D252-6794-4567-9E95-37A7C1304A36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en-US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  <a:endParaRPr lang="ru-RU" sz="3000" b="1" dirty="0">
              <a:solidFill>
                <a:srgbClr val="FFFF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3CE001-1EC6-4543-989B-EEC64B3D04B5}"/>
              </a:ext>
            </a:extLst>
          </p:cNvPr>
          <p:cNvSpPr txBox="1"/>
          <p:nvPr/>
        </p:nvSpPr>
        <p:spPr>
          <a:xfrm>
            <a:off x="130883" y="1779662"/>
            <a:ext cx="89284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У </a:t>
            </a:r>
            <a:r>
              <a:rPr lang="ru-RU" sz="2400" dirty="0">
                <a:solidFill>
                  <a:srgbClr val="FFFF00"/>
                </a:solidFill>
                <a:latin typeface="Arial Black" pitchFamily="34" charset="0"/>
              </a:rPr>
              <a:t>ЭТОГО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десерта история происхождения началась в XVII веке в Тоскане. Известный сладкоежка эрцгерцог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Козимо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III Медичи посетил одну из своих провинций – город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Сиенну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. Местные кондитеры решили удивить высокого гостя и сделали необычный сырный десерт. Консистенция блюда получилась такой мягкой, что его окрестили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zuppa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del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Arial Black" pitchFamily="34" charset="0"/>
              </a:rPr>
              <a:t>duca</a:t>
            </a:r>
            <a:r>
              <a:rPr lang="ru-RU" sz="2400" dirty="0">
                <a:solidFill>
                  <a:schemeClr val="bg1"/>
                </a:solidFill>
                <a:latin typeface="Arial Black" pitchFamily="34" charset="0"/>
              </a:rPr>
              <a:t> - «суп герцога».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75053-3B12-48BC-A39C-62C14BEDF810}"/>
              </a:ext>
            </a:extLst>
          </p:cNvPr>
          <p:cNvSpPr txBox="1"/>
          <p:nvPr/>
        </p:nvSpPr>
        <p:spPr>
          <a:xfrm>
            <a:off x="647564" y="4659982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Назови блюдо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B092B26-FC38-4289-AAFF-0AF418143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5066"/>
            <a:ext cx="1155559" cy="141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48809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81210A-2A19-4222-99C7-90BF25DEC9F4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5475ED3-0F41-4E50-B7B1-DD404529B7A9}"/>
              </a:ext>
            </a:extLst>
          </p:cNvPr>
          <p:cNvSpPr/>
          <p:nvPr/>
        </p:nvSpPr>
        <p:spPr>
          <a:xfrm>
            <a:off x="251520" y="1779662"/>
            <a:ext cx="8640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Появилось это блюдо на родине создателей известного путеводителя «Красный гид Мишлен», но придумали его гости этой страны - бельгийцы, в теплые месяцы рыбу они нарезали в виде небольших брусочков и подвергали их тепловой обработке в большом количестве масла. Но в зимние месяцы они были лишены такой возможности из-за отсутствия умения проводить подводный лов. Тогда рыбу они заменили другим продуктом, но способ нарезки и способ приготовления оставили прежним. </a:t>
            </a:r>
          </a:p>
          <a:p>
            <a:pPr algn="ctr"/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О каком блюде идет речь?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3F2B676-7EA1-4703-9F3C-DFEFC6E369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5066"/>
            <a:ext cx="1155559" cy="141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590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FA2B5F-C477-4884-8B2A-4EC458F3F5E2}"/>
              </a:ext>
            </a:extLst>
          </p:cNvPr>
          <p:cNvSpPr txBox="1"/>
          <p:nvPr/>
        </p:nvSpPr>
        <p:spPr>
          <a:xfrm>
            <a:off x="720789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9C6BF8-9EEF-491F-B1D5-B9198EBA1A81}"/>
              </a:ext>
            </a:extLst>
          </p:cNvPr>
          <p:cNvSpPr txBox="1"/>
          <p:nvPr/>
        </p:nvSpPr>
        <p:spPr>
          <a:xfrm>
            <a:off x="251520" y="1419622"/>
            <a:ext cx="871012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начале XIX века Мари Антуан Карем, придворный повар сразу нескольких европейских королевских династий, успел поработать при английском дворе, а позже, уже в Париже, приготовил свою «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прифранцуженную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» версию этого изделия для свиты русского царя Александра I, вошедшего в Париж на правах победителя в войне 1812 года. Идея русской классической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ЕЁ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была позаимствована у англичан. Дно формы выкладывают хлебом, размоченным в масле или яичной смеси. Поверх хлеба выкладывают слой уваренных с сахаром или 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пюрированных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плодов зеленых кислых сортов и закрывают слоем размоченного хлеба. Затем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ЕЁ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выпекают в духовке и подают тёплой с мороженым, взбитыми сливками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или сладкими соусами.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Что это за блюдо?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46E2E5-8BB3-4CE4-87DC-1B7044697F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28307"/>
            <a:ext cx="936104" cy="114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29377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F3AD6A-E799-4372-B82A-F9AB67129134}"/>
              </a:ext>
            </a:extLst>
          </p:cNvPr>
          <p:cNvSpPr txBox="1"/>
          <p:nvPr/>
        </p:nvSpPr>
        <p:spPr>
          <a:xfrm>
            <a:off x="7020272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DA35F-B5E2-454F-B5F6-F84FCCC32584}"/>
              </a:ext>
            </a:extLst>
          </p:cNvPr>
          <p:cNvSpPr txBox="1"/>
          <p:nvPr/>
        </p:nvSpPr>
        <p:spPr>
          <a:xfrm>
            <a:off x="215516" y="1923678"/>
            <a:ext cx="8712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1889 году королева Италии посещала Неаполь. Королеве наскучила французская изысканная еда, которая была традиционной для Европы в то время. Она увидела, что многие местные жители едят именно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ЭТО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простое блюдо. Королеве настолько понравилось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ЭТО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блюдо, что она вызвала самого известного мастера по приготовлению блюда в Неаполе, 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Раффаэле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Эспозито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, и попросила его приготовить блюдо. </a:t>
            </a:r>
            <a:r>
              <a:rPr lang="ru-RU" dirty="0" err="1">
                <a:solidFill>
                  <a:schemeClr val="bg1"/>
                </a:solidFill>
                <a:latin typeface="Arial Black" pitchFamily="34" charset="0"/>
              </a:rPr>
              <a:t>Эспозито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 приготовил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 ЕГО </a:t>
            </a:r>
            <a:r>
              <a:rPr lang="ru-RU" dirty="0">
                <a:solidFill>
                  <a:schemeClr val="bg1"/>
                </a:solidFill>
                <a:latin typeface="Arial Black" pitchFamily="34" charset="0"/>
              </a:rPr>
              <a:t>в традиционных цветах итальянского флага:  с помидорами, ломтиками моцареллы и базиликом. </a:t>
            </a:r>
            <a:r>
              <a:rPr lang="ru-RU" dirty="0">
                <a:solidFill>
                  <a:srgbClr val="FFFF00"/>
                </a:solidFill>
                <a:latin typeface="Arial Black" pitchFamily="34" charset="0"/>
              </a:rPr>
              <a:t>Назовите блюдо полностью.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5B8167-3449-42B3-A93A-E046A4B89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15066"/>
            <a:ext cx="1155559" cy="141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515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BC03E3-A4D2-4E07-A3BE-D0D498D21D0A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5E0B60-53AE-4F97-9915-2576253FC237}"/>
              </a:ext>
            </a:extLst>
          </p:cNvPr>
          <p:cNvSpPr txBox="1"/>
          <p:nvPr/>
        </p:nvSpPr>
        <p:spPr>
          <a:xfrm>
            <a:off x="431033" y="1130333"/>
            <a:ext cx="871296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Городская легенда о появлении закуски повествует об Игнасио «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Начо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»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Анайе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Гарсиа, который работал на кухне в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Пьедрас-Неграс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(штат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Коауила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, Мексика), когда компания жен американских военных с соседней базы прошла мимо ресторана в поисках перекуса. Поскольку шеф-повар куда-то ушел, Игнасио наполнил несколько лепешек сыром и перцем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халапеньо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. Теперь оно популярно по всему миру! А в прошлом году отпраздновало свой 124-й день рождения – этому событию был посвящен рисунок от Google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Doodle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. В конце концов Игнасио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Начо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открыл собственный ресторан.</a:t>
            </a:r>
            <a:br>
              <a:rPr lang="ru-RU" sz="2000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О каком блюде речь?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03D15B-6EA5-43A9-957C-01B083DAA1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815" y="98552"/>
            <a:ext cx="878281" cy="107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1843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D466E8-42FA-40DC-8550-B9C0B49C6FAD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2493A9-FC5D-417A-BA2E-38CD5B38B34A}"/>
              </a:ext>
            </a:extLst>
          </p:cNvPr>
          <p:cNvSpPr txBox="1"/>
          <p:nvPr/>
        </p:nvSpPr>
        <p:spPr>
          <a:xfrm>
            <a:off x="179512" y="2427734"/>
            <a:ext cx="8784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Благодаря рассеянности повара из Древнего Китая, который случайно смешал </a:t>
            </a:r>
            <a:r>
              <a:rPr lang="ru-RU" sz="2000" dirty="0" err="1">
                <a:solidFill>
                  <a:schemeClr val="bg1"/>
                </a:solidFill>
                <a:latin typeface="Arial Black" pitchFamily="34" charset="0"/>
              </a:rPr>
              <a:t>нигари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с соевым молоком, древние китайцы начали делать</a:t>
            </a: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 ЭТОТ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продукт. Этот продукт питания особенно нравится тем, кто предпочитает блюда на растительной основе. Хотя </a:t>
            </a: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ОН</a:t>
            </a:r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 и зародился в Китае 2000 лет назад, на западных кухнях продукт появился только в XX веке.</a:t>
            </a:r>
            <a:br>
              <a:rPr lang="ru-RU" sz="2000" dirty="0">
                <a:solidFill>
                  <a:schemeClr val="bg1"/>
                </a:solidFill>
                <a:latin typeface="Arial Black" pitchFamily="34" charset="0"/>
              </a:rPr>
            </a:br>
            <a:r>
              <a:rPr lang="ru-RU" sz="2000" dirty="0">
                <a:solidFill>
                  <a:srgbClr val="FFFF00"/>
                </a:solidFill>
                <a:latin typeface="Arial Black" pitchFamily="34" charset="0"/>
              </a:rPr>
              <a:t>Назовите продукт.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CA34F2-A739-432C-86A2-972F51B323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29612"/>
            <a:ext cx="1686604" cy="206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9570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47813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1BB222-66D7-48F3-A2CF-C946A9C27684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C75CBB-3AF9-4CBA-875D-8C0BAA26E16A}"/>
              </a:ext>
            </a:extLst>
          </p:cNvPr>
          <p:cNvSpPr txBox="1"/>
          <p:nvPr/>
        </p:nvSpPr>
        <p:spPr>
          <a:xfrm>
            <a:off x="395536" y="195486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Круассаны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B2E23F-02F8-4FA6-A43D-80F8EA767E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15663"/>
            <a:ext cx="5659755" cy="377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78663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A1BFBD-F2EF-45CC-A367-A2FD854FE8C1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4F837D-6AAB-4BBA-A095-867D106F006A}"/>
              </a:ext>
            </a:extLst>
          </p:cNvPr>
          <p:cNvSpPr/>
          <p:nvPr/>
        </p:nvSpPr>
        <p:spPr>
          <a:xfrm>
            <a:off x="18847" y="153888"/>
            <a:ext cx="74888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Arial Black" pitchFamily="34" charset="0"/>
              </a:rPr>
              <a:t>Тирамису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DD0D0C-594E-4761-84E2-A0D7B4A6DF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15663"/>
            <a:ext cx="5821854" cy="386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2553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A1C5C5-30F9-47CA-99F3-5A0C448566D9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DE2825-808C-4B76-926D-21102587BD64}"/>
              </a:ext>
            </a:extLst>
          </p:cNvPr>
          <p:cNvSpPr txBox="1"/>
          <p:nvPr/>
        </p:nvSpPr>
        <p:spPr>
          <a:xfrm>
            <a:off x="179512" y="62080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Картофель фри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715AE87-8BF4-4F64-BF12-D89DA39BFB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15663"/>
            <a:ext cx="5800708" cy="386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593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pic>
        <p:nvPicPr>
          <p:cNvPr id="6" name="тймер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048228" cy="11521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3147814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Назовите овощ, который является героем и вошел в название одной из сказок Джанни Родари.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CA95282-22B6-4860-BAD5-3FB7161D1F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492" y="411510"/>
            <a:ext cx="34290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C55ED5-E9D6-439D-9084-801FBBB9F0DA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B47D1-1167-4B05-AFB2-D9F03141A503}"/>
              </a:ext>
            </a:extLst>
          </p:cNvPr>
          <p:cNvSpPr txBox="1"/>
          <p:nvPr/>
        </p:nvSpPr>
        <p:spPr>
          <a:xfrm>
            <a:off x="-180528" y="153888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FFFF00"/>
                </a:solidFill>
                <a:latin typeface="Arial Black" pitchFamily="34" charset="0"/>
              </a:rPr>
              <a:t>Шарлотка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5C2DEF-3B2C-46BA-8330-31D897252F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9582"/>
            <a:ext cx="561662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359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4D5375-C073-4F3D-9217-63902A3B0441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1C6BCA-94CE-4799-B787-E0C6F67A2634}"/>
              </a:ext>
            </a:extLst>
          </p:cNvPr>
          <p:cNvSpPr txBox="1"/>
          <p:nvPr/>
        </p:nvSpPr>
        <p:spPr>
          <a:xfrm>
            <a:off x="179512" y="16303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Пицца Маргарита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EB257A-87C8-4806-A9BE-52F8640687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38" t="11883" r="30699" b="15318"/>
          <a:stretch/>
        </p:blipFill>
        <p:spPr>
          <a:xfrm>
            <a:off x="323528" y="539523"/>
            <a:ext cx="5616624" cy="435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4599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FEA37D-C9B1-41B3-AB53-E99829F3639F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2189E0-AEBB-47F4-B8A7-053A38B3E5A0}"/>
              </a:ext>
            </a:extLst>
          </p:cNvPr>
          <p:cNvSpPr txBox="1"/>
          <p:nvPr/>
        </p:nvSpPr>
        <p:spPr>
          <a:xfrm>
            <a:off x="215008" y="195486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>
                <a:solidFill>
                  <a:srgbClr val="FFFF00"/>
                </a:solidFill>
                <a:latin typeface="Arial Black" pitchFamily="34" charset="0"/>
              </a:rPr>
              <a:t>Начос</a:t>
            </a:r>
            <a:endParaRPr lang="ru-RU" sz="28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F0AD8A-D3D3-45CD-ADB1-F5483C52D7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27408"/>
            <a:ext cx="5754217" cy="384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8119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FEAE89-BDC3-44BC-8600-3B297E96E29B}"/>
              </a:ext>
            </a:extLst>
          </p:cNvPr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142C19-0607-4440-80A9-3300D340F78D}"/>
              </a:ext>
            </a:extLst>
          </p:cNvPr>
          <p:cNvSpPr txBox="1"/>
          <p:nvPr/>
        </p:nvSpPr>
        <p:spPr>
          <a:xfrm>
            <a:off x="179512" y="123478"/>
            <a:ext cx="4139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Arial Black" pitchFamily="34" charset="0"/>
              </a:rPr>
              <a:t>Тофу</a:t>
            </a:r>
            <a:endParaRPr lang="en-US" sz="3200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608C2D-62FB-4ABA-9E00-18EA5B822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15566"/>
            <a:ext cx="5693829" cy="379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72277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0057CD-9BAB-435B-A06A-1687290CF505}"/>
              </a:ext>
            </a:extLst>
          </p:cNvPr>
          <p:cNvSpPr/>
          <p:nvPr/>
        </p:nvSpPr>
        <p:spPr>
          <a:xfrm>
            <a:off x="323528" y="2571750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десертное блюдо из свежих, свежезамороженных или сушёных фруктов и ягод, сваренных в воде с добавлением сахара</a:t>
            </a:r>
          </a:p>
        </p:txBody>
      </p:sp>
      <p:pic>
        <p:nvPicPr>
          <p:cNvPr id="8" name="тймер3">
            <a:hlinkClick r:id="" action="ppaction://media"/>
            <a:extLst>
              <a:ext uri="{FF2B5EF4-FFF2-40B4-BE49-F238E27FC236}">
                <a16:creationId xmlns:a16="http://schemas.microsoft.com/office/drawing/2014/main" id="{891F9A3D-303C-4BC9-81C2-97501D1522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4EA240-D1D6-43B3-83A6-CD79FAEDB3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235673" y="7963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1DC6550-91A2-4ADC-97EF-2EAEE15869EB}"/>
              </a:ext>
            </a:extLst>
          </p:cNvPr>
          <p:cNvSpPr/>
          <p:nvPr/>
        </p:nvSpPr>
        <p:spPr>
          <a:xfrm>
            <a:off x="485471" y="3003798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пирожки, </a:t>
            </a:r>
            <a:r>
              <a:rPr lang="ru-RU" sz="2800" dirty="0" err="1">
                <a:solidFill>
                  <a:schemeClr val="bg1"/>
                </a:solidFill>
                <a:latin typeface="Arial Black" pitchFamily="34" charset="0"/>
              </a:rPr>
              <a:t>блинцы</a:t>
            </a:r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, начиненные творогом.</a:t>
            </a:r>
          </a:p>
        </p:txBody>
      </p:sp>
      <p:pic>
        <p:nvPicPr>
          <p:cNvPr id="9" name="тймер3">
            <a:hlinkClick r:id="" action="ppaction://media"/>
            <a:extLst>
              <a:ext uri="{FF2B5EF4-FFF2-40B4-BE49-F238E27FC236}">
                <a16:creationId xmlns:a16="http://schemas.microsoft.com/office/drawing/2014/main" id="{C83E2C58-2B99-43F1-B570-29719824C92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95C3889-E66B-4707-B6B5-F91F6F6FC75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231733" y="214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E982B6D-A4E8-4D91-8039-7CFE4FAC9F3A}"/>
              </a:ext>
            </a:extLst>
          </p:cNvPr>
          <p:cNvSpPr/>
          <p:nvPr/>
        </p:nvSpPr>
        <p:spPr>
          <a:xfrm>
            <a:off x="323528" y="2787774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Холодное кушанье из сгустившегося мясного или рыбного навара с кусочками мяса, рыбы.</a:t>
            </a:r>
          </a:p>
        </p:txBody>
      </p:sp>
      <p:pic>
        <p:nvPicPr>
          <p:cNvPr id="11" name="тймер3">
            <a:hlinkClick r:id="" action="ppaction://media"/>
            <a:extLst>
              <a:ext uri="{FF2B5EF4-FFF2-40B4-BE49-F238E27FC236}">
                <a16:creationId xmlns:a16="http://schemas.microsoft.com/office/drawing/2014/main" id="{89CD66AA-6FA0-48DD-ADFA-E4C97754C91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6F86924-F853-4346-819E-E1548DE79A1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38031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62ABE-CA9A-433F-AFB7-597067CC3291}"/>
              </a:ext>
            </a:extLst>
          </p:cNvPr>
          <p:cNvSpPr/>
          <p:nvPr/>
        </p:nvSpPr>
        <p:spPr>
          <a:xfrm>
            <a:off x="251520" y="2787774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похлебка, мясная или постная, из рубленой и квашеной капусты, иногда капусту заменяет щавель.</a:t>
            </a:r>
          </a:p>
        </p:txBody>
      </p:sp>
      <p:pic>
        <p:nvPicPr>
          <p:cNvPr id="8" name="тймер3">
            <a:hlinkClick r:id="" action="ppaction://media"/>
            <a:extLst>
              <a:ext uri="{FF2B5EF4-FFF2-40B4-BE49-F238E27FC236}">
                <a16:creationId xmlns:a16="http://schemas.microsoft.com/office/drawing/2014/main" id="{1D8C049C-DC17-47BE-8372-338AB8EC58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FA78E5E-28A5-4A6E-AD17-A8AAA4FB05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228876" y="-23034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551E10E-5133-4127-8567-C659E351F255}"/>
              </a:ext>
            </a:extLst>
          </p:cNvPr>
          <p:cNvSpPr/>
          <p:nvPr/>
        </p:nvSpPr>
        <p:spPr>
          <a:xfrm>
            <a:off x="457200" y="2715766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мучнистый студень, ставится на опаре и закваске. Бывает овсяный, ржаной, пшеничный.</a:t>
            </a:r>
          </a:p>
        </p:txBody>
      </p:sp>
      <p:pic>
        <p:nvPicPr>
          <p:cNvPr id="10" name="тймер3">
            <a:hlinkClick r:id="" action="ppaction://media"/>
            <a:extLst>
              <a:ext uri="{FF2B5EF4-FFF2-40B4-BE49-F238E27FC236}">
                <a16:creationId xmlns:a16="http://schemas.microsoft.com/office/drawing/2014/main" id="{DAF0D564-B460-48C9-8675-C89D313493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DD66A86-871A-498D-90D5-CDC73EDC25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195486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3942804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Arial Black" pitchFamily="34" charset="0"/>
              </a:rPr>
              <a:t>Как называется сладкий картофель? </a:t>
            </a:r>
          </a:p>
        </p:txBody>
      </p:sp>
      <p:pic>
        <p:nvPicPr>
          <p:cNvPr id="6" name="тймер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048228" cy="11521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E68596-061E-423B-AD57-3E93444818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650974"/>
            <a:ext cx="4389107" cy="329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DD778C-F38F-4FB6-8F3B-AC80D57B0003}"/>
              </a:ext>
            </a:extLst>
          </p:cNvPr>
          <p:cNvSpPr/>
          <p:nvPr/>
        </p:nvSpPr>
        <p:spPr>
          <a:xfrm>
            <a:off x="323528" y="3219822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мясной и вообще всякий навар, похлебка, горячее  мясное или рыбное.</a:t>
            </a:r>
          </a:p>
        </p:txBody>
      </p:sp>
      <p:pic>
        <p:nvPicPr>
          <p:cNvPr id="7" name="тймер3">
            <a:hlinkClick r:id="" action="ppaction://media"/>
            <a:extLst>
              <a:ext uri="{FF2B5EF4-FFF2-40B4-BE49-F238E27FC236}">
                <a16:creationId xmlns:a16="http://schemas.microsoft.com/office/drawing/2014/main" id="{30DB6FA1-2142-4B39-9427-3DADCC90B8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62642C-340B-48FC-9462-7F44D069515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935861C-92A7-4E79-87C2-8D9C386A93D9}"/>
              </a:ext>
            </a:extLst>
          </p:cNvPr>
          <p:cNvSpPr/>
          <p:nvPr/>
        </p:nvSpPr>
        <p:spPr>
          <a:xfrm>
            <a:off x="446955" y="3147814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кишка, начиненная рубленым мясом с приправами.</a:t>
            </a:r>
          </a:p>
        </p:txBody>
      </p:sp>
      <p:pic>
        <p:nvPicPr>
          <p:cNvPr id="10" name="тймер3">
            <a:hlinkClick r:id="" action="ppaction://media"/>
            <a:extLst>
              <a:ext uri="{FF2B5EF4-FFF2-40B4-BE49-F238E27FC236}">
                <a16:creationId xmlns:a16="http://schemas.microsoft.com/office/drawing/2014/main" id="{5FD5BCA7-3A2F-41EC-BB6C-CA271EDE89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DACD8E-67B7-4E9A-851D-C7969A9739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45737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0057CD-9BAB-435B-A06A-1687290CF505}"/>
              </a:ext>
            </a:extLst>
          </p:cNvPr>
          <p:cNvSpPr/>
          <p:nvPr/>
        </p:nvSpPr>
        <p:spPr>
          <a:xfrm>
            <a:off x="323528" y="2571750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десертное блюдо из свежих, свежезамороженных или сушёных фруктов и ягод, сваренных в воде с добавлением сахара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4EA240-D1D6-43B3-83A6-CD79FAEDB3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79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235673" y="7963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1DC6550-91A2-4ADC-97EF-2EAEE15869EB}"/>
              </a:ext>
            </a:extLst>
          </p:cNvPr>
          <p:cNvSpPr/>
          <p:nvPr/>
        </p:nvSpPr>
        <p:spPr>
          <a:xfrm>
            <a:off x="485471" y="3003798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пирожки, </a:t>
            </a:r>
            <a:r>
              <a:rPr lang="ru-RU" sz="2800" dirty="0" err="1">
                <a:solidFill>
                  <a:schemeClr val="bg1"/>
                </a:solidFill>
                <a:latin typeface="Arial Black" pitchFamily="34" charset="0"/>
              </a:rPr>
              <a:t>блинцы</a:t>
            </a:r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, начиненные творогом.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95C3889-E66B-4707-B6B5-F91F6F6FC7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1729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231733" y="214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3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E982B6D-A4E8-4D91-8039-7CFE4FAC9F3A}"/>
              </a:ext>
            </a:extLst>
          </p:cNvPr>
          <p:cNvSpPr/>
          <p:nvPr/>
        </p:nvSpPr>
        <p:spPr>
          <a:xfrm>
            <a:off x="323528" y="2787774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Холодное кушанье из сгустившегося мясного или рыбного навара с кусочками мяса, рыбы.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6F86924-F853-4346-819E-E1548DE79A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71609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38031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4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62ABE-CA9A-433F-AFB7-597067CC3291}"/>
              </a:ext>
            </a:extLst>
          </p:cNvPr>
          <p:cNvSpPr/>
          <p:nvPr/>
        </p:nvSpPr>
        <p:spPr>
          <a:xfrm>
            <a:off x="251520" y="2787774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похлебка, мясная или постная, из рубленой и квашеной капусты, иногда капусту заменяет щавель.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FA78E5E-28A5-4A6E-AD17-A8AAA4FB05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8507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228876" y="-23034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5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551E10E-5133-4127-8567-C659E351F255}"/>
              </a:ext>
            </a:extLst>
          </p:cNvPr>
          <p:cNvSpPr/>
          <p:nvPr/>
        </p:nvSpPr>
        <p:spPr>
          <a:xfrm>
            <a:off x="457200" y="2715766"/>
            <a:ext cx="84969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мучнистый студень, ставится на опаре и закваске. Бывает овсяный, ржаной, пшеничный.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DD66A86-871A-498D-90D5-CDC73EDC25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95164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2027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DD778C-F38F-4FB6-8F3B-AC80D57B0003}"/>
              </a:ext>
            </a:extLst>
          </p:cNvPr>
          <p:cNvSpPr/>
          <p:nvPr/>
        </p:nvSpPr>
        <p:spPr>
          <a:xfrm>
            <a:off x="323528" y="3219822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мясной и вообще всякий навар, похлебка, горячее  мясное или рыбное.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62642C-340B-48FC-9462-7F44D06951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58242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935861C-92A7-4E79-87C2-8D9C386A93D9}"/>
              </a:ext>
            </a:extLst>
          </p:cNvPr>
          <p:cNvSpPr/>
          <p:nvPr/>
        </p:nvSpPr>
        <p:spPr>
          <a:xfrm>
            <a:off x="446955" y="3147814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В словаре Даля это блюдо описывается как кишка, начиненная рубленым мясом с приправами.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DACD8E-67B7-4E9A-851D-C7969A9739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r="20601"/>
          <a:stretch/>
        </p:blipFill>
        <p:spPr>
          <a:xfrm>
            <a:off x="3779912" y="155726"/>
            <a:ext cx="1902246" cy="247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12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8264" y="195486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7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496" y="3075806"/>
            <a:ext cx="9145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Arial Black" pitchFamily="34" charset="0"/>
              </a:rPr>
              <a:t>Назовите русское национальное блюдо, которое в словаре определяется как “маленькие пирожки” с мясом или другой начинкой, сваренные в кипящей воде?</a:t>
            </a:r>
            <a:endParaRPr lang="ru-RU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" name="тймер3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048228" cy="11521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42E710-B4A3-4A14-B891-192F296ACC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83518"/>
            <a:ext cx="3356992" cy="2517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A6DF01-9315-40B3-917D-2586160FA01E}"/>
              </a:ext>
            </a:extLst>
          </p:cNvPr>
          <p:cNvSpPr txBox="1"/>
          <p:nvPr/>
        </p:nvSpPr>
        <p:spPr>
          <a:xfrm>
            <a:off x="323528" y="246221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Компот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940E1F-E0F6-4BDB-98A2-E97B11782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31590"/>
            <a:ext cx="4773149" cy="3579862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20272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BB1091-2D22-4F4C-80BC-0CF7203DE944}"/>
              </a:ext>
            </a:extLst>
          </p:cNvPr>
          <p:cNvSpPr txBox="1"/>
          <p:nvPr/>
        </p:nvSpPr>
        <p:spPr>
          <a:xfrm>
            <a:off x="107504" y="19548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dirty="0">
                <a:solidFill>
                  <a:srgbClr val="FFFF00"/>
                </a:solidFill>
                <a:latin typeface="Arial Black" panose="020B0A04020102020204" pitchFamily="34" charset="0"/>
              </a:rPr>
              <a:t>Сырники</a:t>
            </a:r>
            <a:endParaRPr lang="ru-RU" sz="2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24EA16-466E-40CA-83C1-DA74B90133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75606"/>
            <a:ext cx="6254884" cy="3479279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0830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99248A-EA1A-467F-B6B3-7D8404C27214}"/>
              </a:ext>
            </a:extLst>
          </p:cNvPr>
          <p:cNvSpPr txBox="1"/>
          <p:nvPr/>
        </p:nvSpPr>
        <p:spPr>
          <a:xfrm>
            <a:off x="168518" y="154218"/>
            <a:ext cx="6707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000"/>
              </a:spcAft>
              <a:buClr>
                <a:srgbClr val="000000"/>
              </a:buClr>
              <a:buSzPts val="1000"/>
            </a:pPr>
            <a:r>
              <a:rPr lang="ru-RU" sz="2800" b="1" dirty="0">
                <a:solidFill>
                  <a:srgbClr val="FFFF00"/>
                </a:solidFill>
                <a:latin typeface="Arial Black" pitchFamily="34" charset="0"/>
                <a:ea typeface="Calibri"/>
                <a:cs typeface="Times New Roman"/>
              </a:rPr>
              <a:t>Студень/Холодец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80601B-14D2-4D16-BF9D-91BBFFFA10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03598"/>
            <a:ext cx="5285232" cy="3517392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6CE409-0999-47C9-94DE-D5C5C1431EA4}"/>
              </a:ext>
            </a:extLst>
          </p:cNvPr>
          <p:cNvSpPr txBox="1"/>
          <p:nvPr/>
        </p:nvSpPr>
        <p:spPr>
          <a:xfrm>
            <a:off x="179512" y="195486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FF00"/>
                </a:solidFill>
                <a:latin typeface="Arial Black" panose="020B0A04020102020204" pitchFamily="34" charset="0"/>
              </a:rPr>
              <a:t>Щи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F6A69B-4E30-4E23-8BB5-BF2EB2FB7C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31590"/>
            <a:ext cx="5479175" cy="365187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199784" y="8015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5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8B5A2B8-F5B9-4480-8B00-850E916BF68C}"/>
              </a:ext>
            </a:extLst>
          </p:cNvPr>
          <p:cNvSpPr/>
          <p:nvPr/>
        </p:nvSpPr>
        <p:spPr>
          <a:xfrm>
            <a:off x="251520" y="205979"/>
            <a:ext cx="8308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>
                <a:solidFill>
                  <a:srgbClr val="FFFF00"/>
                </a:solidFill>
                <a:latin typeface="Arial Black" pitchFamily="34" charset="0"/>
              </a:rPr>
              <a:t>Кисель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E4AAA5-1AF1-4B4F-8B81-95FD7F0882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62" y="1635646"/>
            <a:ext cx="4397685" cy="293179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87BEDBA-D05A-4E76-890B-85CA9542C0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35038"/>
            <a:ext cx="4138673" cy="293179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171053" y="3432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EA7977-0508-4C7F-8C95-27B37477E132}"/>
              </a:ext>
            </a:extLst>
          </p:cNvPr>
          <p:cNvSpPr txBox="1"/>
          <p:nvPr/>
        </p:nvSpPr>
        <p:spPr>
          <a:xfrm>
            <a:off x="179512" y="232232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FFFF00"/>
                </a:solidFill>
                <a:latin typeface="Arial Black" pitchFamily="34" charset="0"/>
              </a:rPr>
              <a:t>Уха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4418DA-F00C-457A-94C4-FBDF1A767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1935"/>
            <a:ext cx="5672346" cy="3767383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08304" y="123478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72A63D-D48A-49AE-A37A-951128A508C7}"/>
              </a:ext>
            </a:extLst>
          </p:cNvPr>
          <p:cNvSpPr txBox="1"/>
          <p:nvPr/>
        </p:nvSpPr>
        <p:spPr>
          <a:xfrm>
            <a:off x="179512" y="195486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FFFF00"/>
                </a:solidFill>
                <a:latin typeface="Arial Black" pitchFamily="34" charset="0"/>
              </a:rPr>
              <a:t>Колбаса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E6993F-37BB-43E7-AC55-2781C9F066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9581"/>
            <a:ext cx="5544616" cy="3723647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37D0F7-DC7E-448C-8373-D417C77AD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21644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99784" y="0"/>
            <a:ext cx="19442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Вопрос </a:t>
            </a:r>
          </a:p>
          <a:p>
            <a:pPr algn="ctr"/>
            <a:r>
              <a:rPr lang="ru-RU" sz="3000" b="1" dirty="0">
                <a:solidFill>
                  <a:srgbClr val="FFFF00"/>
                </a:solidFill>
                <a:latin typeface="Arial Black" pitchFamily="34" charset="0"/>
                <a:cs typeface="Aharoni" pitchFamily="2" charset="-79"/>
              </a:rPr>
              <a:t>1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D0057CD-9BAB-435B-A06A-1687290CF505}"/>
              </a:ext>
            </a:extLst>
          </p:cNvPr>
          <p:cNvSpPr/>
          <p:nvPr/>
        </p:nvSpPr>
        <p:spPr>
          <a:xfrm>
            <a:off x="647056" y="339502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Black" pitchFamily="34" charset="0"/>
              </a:rPr>
              <a:t>Угадай блюдо по эмодзи</a:t>
            </a:r>
          </a:p>
        </p:txBody>
      </p:sp>
      <p:pic>
        <p:nvPicPr>
          <p:cNvPr id="8" name="тймер3">
            <a:hlinkClick r:id="" action="ppaction://media"/>
            <a:extLst>
              <a:ext uri="{FF2B5EF4-FFF2-40B4-BE49-F238E27FC236}">
                <a16:creationId xmlns:a16="http://schemas.microsoft.com/office/drawing/2014/main" id="{891F9A3D-303C-4BC9-81C2-97501D1522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627" y="76933"/>
            <a:ext cx="1957691" cy="11012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65D98EE-88FB-4EDF-BDB4-808A8A60BC7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 l="31918" t="14658" r="33828" b="40060"/>
          <a:stretch>
            <a:fillRect/>
          </a:stretch>
        </p:blipFill>
        <p:spPr bwMode="auto">
          <a:xfrm>
            <a:off x="2339752" y="1144709"/>
            <a:ext cx="5009294" cy="372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135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3809</TotalTime>
  <Words>2053</Words>
  <Application>Microsoft Office PowerPoint</Application>
  <PresentationFormat>Экран (16:9)</PresentationFormat>
  <Paragraphs>349</Paragraphs>
  <Slides>123</Slides>
  <Notes>0</Notes>
  <HiddenSlides>0</HiddenSlides>
  <MMClips>35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123</vt:i4>
      </vt:variant>
    </vt:vector>
  </HeadingPairs>
  <TitlesOfParts>
    <vt:vector size="127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Секретарь приёмной комиссии</dc:creator>
  <cp:lastModifiedBy>User</cp:lastModifiedBy>
  <cp:revision>358</cp:revision>
  <dcterms:created xsi:type="dcterms:W3CDTF">2021-03-02T10:39:22Z</dcterms:created>
  <dcterms:modified xsi:type="dcterms:W3CDTF">2023-10-18T11:40:12Z</dcterms:modified>
</cp:coreProperties>
</file>